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990" r:id="rId3"/>
    <p:sldId id="308" r:id="rId4"/>
    <p:sldId id="991" r:id="rId5"/>
    <p:sldId id="301" r:id="rId6"/>
    <p:sldId id="303" r:id="rId7"/>
    <p:sldId id="304" r:id="rId8"/>
    <p:sldId id="262" r:id="rId9"/>
    <p:sldId id="305" r:id="rId10"/>
    <p:sldId id="306" r:id="rId11"/>
    <p:sldId id="257" r:id="rId12"/>
    <p:sldId id="298" r:id="rId13"/>
    <p:sldId id="299" r:id="rId14"/>
    <p:sldId id="309" r:id="rId15"/>
    <p:sldId id="860" r:id="rId16"/>
    <p:sldId id="981" r:id="rId17"/>
    <p:sldId id="982" r:id="rId18"/>
    <p:sldId id="983" r:id="rId19"/>
    <p:sldId id="984" r:id="rId20"/>
    <p:sldId id="985" r:id="rId21"/>
    <p:sldId id="986" r:id="rId22"/>
    <p:sldId id="987" r:id="rId23"/>
    <p:sldId id="988" r:id="rId24"/>
    <p:sldId id="989" r:id="rId25"/>
    <p:sldId id="307" r:id="rId26"/>
    <p:sldId id="310" r:id="rId2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26"/>
    <p:restoredTop sz="90334"/>
  </p:normalViewPr>
  <p:slideViewPr>
    <p:cSldViewPr snapToGrid="0">
      <p:cViewPr varScale="1">
        <p:scale>
          <a:sx n="112" d="100"/>
          <a:sy n="112" d="100"/>
        </p:scale>
        <p:origin x="6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gif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A5B5C2-D20E-D94C-AE13-EC813CCA806E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5FE73-3AFD-2E42-8BD9-0B972B61E958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59990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8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18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5BF29-99F7-6603-0179-57C1767258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8F7336-2B06-08E6-2B7D-81AC416695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1499C-6466-3FB1-7BC0-D8F5F4713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FE9F1-DA37-FB6C-4D2F-0204CF0BC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734DF-08CD-8E8E-D0E1-ABCE4E377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537282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BEF83-1CF5-A79A-EC9B-CDB4C7FD4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A8A685-D28D-1FDE-32FC-EC0175BACA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48CFF-942C-0C9F-8E4B-719744BDF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CBF31-8295-EFD2-2D15-409DF4FEF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F992C-BA2C-3AD0-83ED-450329CD7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77942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9A5B69-CA42-C470-7531-6F4CF1688C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719995-F5B8-F1B4-F5E6-7B3D942EF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DD2FF-D93B-24F4-CC8B-1980C4BF1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A29AE-DBB5-A150-A833-E9C486D3D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0A24F-0CD5-C0C6-0B2D-7B954ECA6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97968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7FCFD-6DDA-49EE-1116-13B96E9F2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F51CA-C166-C9E1-161E-D28E6CB2B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D8B92F-7046-4680-0706-B93F65ADE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8CAA5-67A2-07BC-5E57-22BCD1D7F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2A1F9-37B7-4D23-E4CC-E2EAEB6E7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79169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7C7CE-0325-C5CC-A4A3-267A1FABAA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55B7B-270D-6005-2C89-07A4860801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B2BD1-6ACB-D875-6416-A93BDF4A0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7EA62B-25B2-B689-768A-538665FB2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49B75-C984-082E-5FDD-41997FCE7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401665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508A3-F908-D325-EE16-64437CB1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62D26-B1DE-5F8F-E97F-6D01A13C09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190DB3-9129-14AD-8147-D5BA1DB0A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8B7161-0492-A869-F984-B2ABD3E08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BDDBB-C58A-1DB8-8F3E-FDBA546D6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0CA1F3-3A12-CAF9-65C5-B977CE375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44414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B47D3-F926-40C8-A667-F6A0F3D39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7788EE-2EDC-7561-9FAC-0FD171183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6391DF-4F3F-5AF8-93B9-9461A0954F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2E94A3-0AFE-249A-1F33-3225F0DB9E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74546C-A75B-2D32-AB5A-3A217846F1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2EC811-2AED-EB0A-5197-625C9738B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F29F83-3592-26C3-F09D-A1304CC0D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BC754C-B780-F58F-BF8F-368DF4EE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77698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FA324-83BC-7462-285B-2E704A0E3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141740-FF4A-80C6-BF26-0AE1822E1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58A1F-F6CC-20AB-D033-DAF702D673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6D4E92-B015-5DC6-6C5B-CD9997C03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631999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70A039-5701-8E3C-6356-3721F3126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B5DD9C-3802-3951-F9FE-E062636F2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42ED6-D5E3-A7BD-C4BC-E6B1006A6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5804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BDB32-C804-3763-9625-25CB3CB6B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EB2D0-1DB4-DCA2-C5B9-6999FBE28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3ADAD-DBF5-A12F-9B98-CF6A6AAC95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C3C48-F975-EDE3-0F3C-00603F5C6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CBA081-8A26-5DF4-3A43-7D9B79A0E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54C32F-3535-9350-0DD2-3536A5FD8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65734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2336E-9BE0-01A3-4A41-374E67E71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80E0E7-7025-B6A2-DE92-F005C49F7B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236D9-90DA-FF95-31BF-A0CC1C3D46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6EFF6-EB5C-8643-57D1-17B1D4908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BAB311-40C2-42A9-B4BB-13A705442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636FBF-950A-89BD-DC7E-DC64094FC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3973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5A1E4B-E378-42C6-A566-30334F1FF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18DF62-0272-0CFF-301E-D05E42AB0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65836-94B9-5392-C3A6-D163985D61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343B324-12C9-834D-ABF6-004FC7226AF0}" type="datetimeFigureOut">
              <a:rPr lang="en-NL" smtClean="0"/>
              <a:t>17/02/2026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BFE1FC-C3ED-ED81-5AD6-010EBCC1EB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5CE86-0CBE-E8CA-AC1D-D388004C3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CC8EE44-5F39-FD47-A5E8-7BBE4AEDF07B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30587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w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1.wmf"/><Relationship Id="rId4" Type="http://schemas.openxmlformats.org/officeDocument/2006/relationships/oleObject" Target="../embeddings/oleObject1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5.w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4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4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1.w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1.w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4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4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6.w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wmf"/><Relationship Id="rId11" Type="http://schemas.openxmlformats.org/officeDocument/2006/relationships/oleObject" Target="../embeddings/oleObject6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4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4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wmf"/><Relationship Id="rId13" Type="http://schemas.openxmlformats.org/officeDocument/2006/relationships/oleObject" Target="../embeddings/oleObject5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6.w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wmf"/><Relationship Id="rId11" Type="http://schemas.openxmlformats.org/officeDocument/2006/relationships/oleObject" Target="../embeddings/oleObject6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4.wmf"/><Relationship Id="rId4" Type="http://schemas.openxmlformats.org/officeDocument/2006/relationships/image" Target="../media/image11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5.w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w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2.bin"/><Relationship Id="rId12" Type="http://schemas.openxmlformats.org/officeDocument/2006/relationships/image" Target="../media/image14.wmf"/><Relationship Id="rId17" Type="http://schemas.openxmlformats.org/officeDocument/2006/relationships/image" Target="../media/image18.gif"/><Relationship Id="rId2" Type="http://schemas.openxmlformats.org/officeDocument/2006/relationships/image" Target="../media/image10.png"/><Relationship Id="rId16" Type="http://schemas.openxmlformats.org/officeDocument/2006/relationships/image" Target="../media/image15.w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wmf"/><Relationship Id="rId11" Type="http://schemas.openxmlformats.org/officeDocument/2006/relationships/oleObject" Target="../embeddings/oleObject4.bin"/><Relationship Id="rId5" Type="http://schemas.openxmlformats.org/officeDocument/2006/relationships/oleObject" Target="../embeddings/oleObject1.bin"/><Relationship Id="rId15" Type="http://schemas.openxmlformats.org/officeDocument/2006/relationships/oleObject" Target="../embeddings/oleObject5.bin"/><Relationship Id="rId10" Type="http://schemas.openxmlformats.org/officeDocument/2006/relationships/image" Target="../media/image13.wmf"/><Relationship Id="rId4" Type="http://schemas.openxmlformats.org/officeDocument/2006/relationships/image" Target="../media/image17.wmf"/><Relationship Id="rId9" Type="http://schemas.openxmlformats.org/officeDocument/2006/relationships/oleObject" Target="../embeddings/oleObject3.bin"/><Relationship Id="rId14" Type="http://schemas.openxmlformats.org/officeDocument/2006/relationships/image" Target="../media/image16.w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2AB3B-7378-0BCD-D84E-E4DA554371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41900" y="1262063"/>
            <a:ext cx="6464300" cy="2387600"/>
          </a:xfrm>
        </p:spPr>
        <p:txBody>
          <a:bodyPr/>
          <a:lstStyle/>
          <a:p>
            <a:r>
              <a:rPr lang="en-NL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Introduction to RNA-seq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2448E-F5C9-91BC-F460-633EF9F67B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9700" y="3754438"/>
            <a:ext cx="6108700" cy="1655762"/>
          </a:xfrm>
        </p:spPr>
        <p:txBody>
          <a:bodyPr/>
          <a:lstStyle/>
          <a:p>
            <a:r>
              <a:rPr lang="en-NL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bio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DSC workshop</a:t>
            </a:r>
          </a:p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 &amp; 4 March 2026</a:t>
            </a:r>
          </a:p>
        </p:txBody>
      </p:sp>
      <p:pic>
        <p:nvPicPr>
          <p:cNvPr id="5" name="Picture 4" descr="A blue and white logo&#10;&#10;AI-generated content may be incorrect.">
            <a:extLst>
              <a:ext uri="{FF2B5EF4-FFF2-40B4-BE49-F238E27FC236}">
                <a16:creationId xmlns:a16="http://schemas.microsoft.com/office/drawing/2014/main" id="{6DBC3634-7C40-E19A-FE3A-0C79D3D8A0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48006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334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69478-A96B-F20E-C2DB-5556D7574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CB923-4850-E1F6-E31D-CDC4095A4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Refresher 2: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Experimental design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4F1E1D2-6FE1-7778-C462-2187768C4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242" y="1913548"/>
            <a:ext cx="10881258" cy="4351338"/>
          </a:xfrm>
        </p:spPr>
        <p:txBody>
          <a:bodyPr/>
          <a:lstStyle/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 an RNA-seq experiment, you will measure the expression of 1000s of genes.</a:t>
            </a:r>
          </a:p>
          <a:p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Therefore, we need to keep all sources of </a:t>
            </a:r>
            <a:r>
              <a:rPr lang="en-NL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unwanted 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variation to a minimum.</a:t>
            </a:r>
          </a:p>
        </p:txBody>
      </p:sp>
    </p:spTree>
    <p:extLst>
      <p:ext uri="{BB962C8B-B14F-4D97-AF65-F5344CB8AC3E}">
        <p14:creationId xmlns:p14="http://schemas.microsoft.com/office/powerpoint/2010/main" val="40334741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56BDB-DA51-F27F-2B11-1BAADDFB5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Design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1E75A-8D2A-385A-F85A-C7ED9F3C0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658" y="1825625"/>
            <a:ext cx="5110074" cy="4351338"/>
          </a:xfrm>
        </p:spPr>
        <p:txBody>
          <a:bodyPr/>
          <a:lstStyle/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Table effect the same as genotype effect!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430461-74C2-AB3F-F304-9EDE16386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274" y="868633"/>
            <a:ext cx="5903068" cy="512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9654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5CC1F2-9377-4652-A009-9FD777701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2397" y="879439"/>
            <a:ext cx="6118945" cy="50991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23D82C-4E84-3D33-097F-1E7A80C5214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Design 2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C351DD1-E65F-FA42-F1F5-9E2A460BD3C0}"/>
              </a:ext>
            </a:extLst>
          </p:cNvPr>
          <p:cNvSpPr txBox="1">
            <a:spLocks/>
          </p:cNvSpPr>
          <p:nvPr/>
        </p:nvSpPr>
        <p:spPr>
          <a:xfrm>
            <a:off x="340658" y="1825625"/>
            <a:ext cx="5110074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'North-south’ effect the same as infection effect!</a:t>
            </a:r>
          </a:p>
        </p:txBody>
      </p:sp>
    </p:spTree>
    <p:extLst>
      <p:ext uri="{BB962C8B-B14F-4D97-AF65-F5344CB8AC3E}">
        <p14:creationId xmlns:p14="http://schemas.microsoft.com/office/powerpoint/2010/main" val="1837545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08B7028-1FE7-4154-A3A1-3CEA7B45D1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9823" y="1212969"/>
            <a:ext cx="6314441" cy="508986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8B38A2A-8AF9-0F97-D9CF-8AF9E26F650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Design 3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CF093F9-792C-A7EB-8F36-A6D01B969855}"/>
              </a:ext>
            </a:extLst>
          </p:cNvPr>
          <p:cNvSpPr txBox="1">
            <a:spLocks/>
          </p:cNvSpPr>
          <p:nvPr/>
        </p:nvSpPr>
        <p:spPr>
          <a:xfrm>
            <a:off x="340658" y="1825625"/>
            <a:ext cx="5110074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Properly randomized design 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Wingdings" pitchFamily="2" charset="2"/>
              </a:rPr>
              <a:t></a:t>
            </a:r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1750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CA67B-F634-8C55-1832-378E8395D64B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rom sample to reads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DFE1E-3F94-75B3-71E5-BDEBB4229CC0}"/>
              </a:ext>
            </a:extLst>
          </p:cNvPr>
          <p:cNvSpPr txBox="1">
            <a:spLocks/>
          </p:cNvSpPr>
          <p:nvPr/>
        </p:nvSpPr>
        <p:spPr>
          <a:xfrm>
            <a:off x="340658" y="1825625"/>
            <a:ext cx="5110074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Take </a:t>
            </a:r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from</a:t>
            </a:r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Tijs slides:</a:t>
            </a:r>
          </a:p>
          <a:p>
            <a:pPr lvl="1"/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RNA-</a:t>
            </a:r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isolation</a:t>
            </a:r>
            <a:endParaRPr lang="nl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Library </a:t>
            </a:r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prep</a:t>
            </a:r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(super </a:t>
            </a:r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quick</a:t>
            </a:r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)</a:t>
            </a:r>
          </a:p>
          <a:p>
            <a:pPr lvl="1"/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Sequencing</a:t>
            </a:r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animation</a:t>
            </a:r>
            <a:endParaRPr lang="nl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Quality</a:t>
            </a:r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+ </a:t>
            </a:r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fastq</a:t>
            </a:r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file </a:t>
            </a:r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layout</a:t>
            </a:r>
            <a:endParaRPr lang="nl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1549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CD30FB7-8085-415A-8030-9240D0C812DB}"/>
              </a:ext>
            </a:extLst>
          </p:cNvPr>
          <p:cNvSpPr/>
          <p:nvPr/>
        </p:nvSpPr>
        <p:spPr>
          <a:xfrm>
            <a:off x="7906374" y="0"/>
            <a:ext cx="3005751" cy="3530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42EFC29-4D9B-0C92-CF0B-F66A45224468}"/>
              </a:ext>
            </a:extLst>
          </p:cNvPr>
          <p:cNvGrpSpPr/>
          <p:nvPr/>
        </p:nvGrpSpPr>
        <p:grpSpPr>
          <a:xfrm>
            <a:off x="8503190" y="262467"/>
            <a:ext cx="3380317" cy="5037665"/>
            <a:chOff x="8174566" y="262467"/>
            <a:chExt cx="3380317" cy="5037665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BCC92951-3452-2D2E-CC09-D272F3565390}"/>
                </a:ext>
              </a:extLst>
            </p:cNvPr>
            <p:cNvSpPr/>
            <p:nvPr/>
          </p:nvSpPr>
          <p:spPr>
            <a:xfrm>
              <a:off x="8174566" y="262467"/>
              <a:ext cx="3380317" cy="3893410"/>
            </a:xfrm>
            <a:custGeom>
              <a:avLst/>
              <a:gdLst>
                <a:gd name="connsiteX0" fmla="*/ 127000 w 3380317"/>
                <a:gd name="connsiteY0" fmla="*/ 594783 h 3289300"/>
                <a:gd name="connsiteX1" fmla="*/ 213784 w 3380317"/>
                <a:gd name="connsiteY1" fmla="*/ 732366 h 3289300"/>
                <a:gd name="connsiteX2" fmla="*/ 330200 w 3380317"/>
                <a:gd name="connsiteY2" fmla="*/ 1411816 h 3289300"/>
                <a:gd name="connsiteX3" fmla="*/ 116417 w 3380317"/>
                <a:gd name="connsiteY3" fmla="*/ 1693333 h 3289300"/>
                <a:gd name="connsiteX4" fmla="*/ 224367 w 3380317"/>
                <a:gd name="connsiteY4" fmla="*/ 1875366 h 3289300"/>
                <a:gd name="connsiteX5" fmla="*/ 245534 w 3380317"/>
                <a:gd name="connsiteY5" fmla="*/ 2656416 h 3289300"/>
                <a:gd name="connsiteX6" fmla="*/ 0 w 3380317"/>
                <a:gd name="connsiteY6" fmla="*/ 3083983 h 3289300"/>
                <a:gd name="connsiteX7" fmla="*/ 150284 w 3380317"/>
                <a:gd name="connsiteY7" fmla="*/ 3151716 h 3289300"/>
                <a:gd name="connsiteX8" fmla="*/ 188384 w 3380317"/>
                <a:gd name="connsiteY8" fmla="*/ 3289300 h 3289300"/>
                <a:gd name="connsiteX9" fmla="*/ 958850 w 3380317"/>
                <a:gd name="connsiteY9" fmla="*/ 3077633 h 3289300"/>
                <a:gd name="connsiteX10" fmla="*/ 969434 w 3380317"/>
                <a:gd name="connsiteY10" fmla="*/ 2914650 h 3289300"/>
                <a:gd name="connsiteX11" fmla="*/ 1172634 w 3380317"/>
                <a:gd name="connsiteY11" fmla="*/ 3240616 h 3289300"/>
                <a:gd name="connsiteX12" fmla="*/ 2842684 w 3380317"/>
                <a:gd name="connsiteY12" fmla="*/ 3198283 h 3289300"/>
                <a:gd name="connsiteX13" fmla="*/ 3380317 w 3380317"/>
                <a:gd name="connsiteY13" fmla="*/ 819150 h 3289300"/>
                <a:gd name="connsiteX14" fmla="*/ 3141134 w 3380317"/>
                <a:gd name="connsiteY14" fmla="*/ 0 h 3289300"/>
                <a:gd name="connsiteX15" fmla="*/ 812800 w 3380317"/>
                <a:gd name="connsiteY15" fmla="*/ 154516 h 3289300"/>
                <a:gd name="connsiteX16" fmla="*/ 127000 w 3380317"/>
                <a:gd name="connsiteY16" fmla="*/ 594783 h 3289300"/>
                <a:gd name="connsiteX0" fmla="*/ 127000 w 3380317"/>
                <a:gd name="connsiteY0" fmla="*/ 594783 h 3960284"/>
                <a:gd name="connsiteX1" fmla="*/ 213784 w 3380317"/>
                <a:gd name="connsiteY1" fmla="*/ 732366 h 3960284"/>
                <a:gd name="connsiteX2" fmla="*/ 330200 w 3380317"/>
                <a:gd name="connsiteY2" fmla="*/ 1411816 h 3960284"/>
                <a:gd name="connsiteX3" fmla="*/ 116417 w 3380317"/>
                <a:gd name="connsiteY3" fmla="*/ 1693333 h 3960284"/>
                <a:gd name="connsiteX4" fmla="*/ 224367 w 3380317"/>
                <a:gd name="connsiteY4" fmla="*/ 1875366 h 3960284"/>
                <a:gd name="connsiteX5" fmla="*/ 245534 w 3380317"/>
                <a:gd name="connsiteY5" fmla="*/ 2656416 h 3960284"/>
                <a:gd name="connsiteX6" fmla="*/ 0 w 3380317"/>
                <a:gd name="connsiteY6" fmla="*/ 3083983 h 3960284"/>
                <a:gd name="connsiteX7" fmla="*/ 150284 w 3380317"/>
                <a:gd name="connsiteY7" fmla="*/ 3151716 h 3960284"/>
                <a:gd name="connsiteX8" fmla="*/ 275167 w 3380317"/>
                <a:gd name="connsiteY8" fmla="*/ 3960284 h 3960284"/>
                <a:gd name="connsiteX9" fmla="*/ 958850 w 3380317"/>
                <a:gd name="connsiteY9" fmla="*/ 3077633 h 3960284"/>
                <a:gd name="connsiteX10" fmla="*/ 969434 w 3380317"/>
                <a:gd name="connsiteY10" fmla="*/ 2914650 h 3960284"/>
                <a:gd name="connsiteX11" fmla="*/ 1172634 w 3380317"/>
                <a:gd name="connsiteY11" fmla="*/ 3240616 h 3960284"/>
                <a:gd name="connsiteX12" fmla="*/ 2842684 w 3380317"/>
                <a:gd name="connsiteY12" fmla="*/ 3198283 h 3960284"/>
                <a:gd name="connsiteX13" fmla="*/ 3380317 w 3380317"/>
                <a:gd name="connsiteY13" fmla="*/ 819150 h 3960284"/>
                <a:gd name="connsiteX14" fmla="*/ 3141134 w 3380317"/>
                <a:gd name="connsiteY14" fmla="*/ 0 h 3960284"/>
                <a:gd name="connsiteX15" fmla="*/ 812800 w 3380317"/>
                <a:gd name="connsiteY15" fmla="*/ 154516 h 3960284"/>
                <a:gd name="connsiteX16" fmla="*/ 127000 w 3380317"/>
                <a:gd name="connsiteY16" fmla="*/ 594783 h 3960284"/>
                <a:gd name="connsiteX0" fmla="*/ 147239 w 3400556"/>
                <a:gd name="connsiteY0" fmla="*/ 594783 h 4362507"/>
                <a:gd name="connsiteX1" fmla="*/ 234023 w 3400556"/>
                <a:gd name="connsiteY1" fmla="*/ 732366 h 4362507"/>
                <a:gd name="connsiteX2" fmla="*/ 350439 w 3400556"/>
                <a:gd name="connsiteY2" fmla="*/ 1411816 h 4362507"/>
                <a:gd name="connsiteX3" fmla="*/ 136656 w 3400556"/>
                <a:gd name="connsiteY3" fmla="*/ 1693333 h 4362507"/>
                <a:gd name="connsiteX4" fmla="*/ 244606 w 3400556"/>
                <a:gd name="connsiteY4" fmla="*/ 1875366 h 4362507"/>
                <a:gd name="connsiteX5" fmla="*/ 265773 w 3400556"/>
                <a:gd name="connsiteY5" fmla="*/ 2656416 h 4362507"/>
                <a:gd name="connsiteX6" fmla="*/ 20239 w 3400556"/>
                <a:gd name="connsiteY6" fmla="*/ 3083983 h 4362507"/>
                <a:gd name="connsiteX7" fmla="*/ 170523 w 3400556"/>
                <a:gd name="connsiteY7" fmla="*/ 3151716 h 4362507"/>
                <a:gd name="connsiteX8" fmla="*/ 295406 w 3400556"/>
                <a:gd name="connsiteY8" fmla="*/ 3960284 h 4362507"/>
                <a:gd name="connsiteX9" fmla="*/ 54106 w 3400556"/>
                <a:gd name="connsiteY9" fmla="*/ 4356100 h 4362507"/>
                <a:gd name="connsiteX10" fmla="*/ 989673 w 3400556"/>
                <a:gd name="connsiteY10" fmla="*/ 2914650 h 4362507"/>
                <a:gd name="connsiteX11" fmla="*/ 1192873 w 3400556"/>
                <a:gd name="connsiteY11" fmla="*/ 3240616 h 4362507"/>
                <a:gd name="connsiteX12" fmla="*/ 2862923 w 3400556"/>
                <a:gd name="connsiteY12" fmla="*/ 3198283 h 4362507"/>
                <a:gd name="connsiteX13" fmla="*/ 3400556 w 3400556"/>
                <a:gd name="connsiteY13" fmla="*/ 819150 h 4362507"/>
                <a:gd name="connsiteX14" fmla="*/ 3161373 w 3400556"/>
                <a:gd name="connsiteY14" fmla="*/ 0 h 4362507"/>
                <a:gd name="connsiteX15" fmla="*/ 833039 w 3400556"/>
                <a:gd name="connsiteY15" fmla="*/ 154516 h 4362507"/>
                <a:gd name="connsiteX16" fmla="*/ 147239 w 3400556"/>
                <a:gd name="connsiteY16" fmla="*/ 594783 h 4362507"/>
                <a:gd name="connsiteX0" fmla="*/ 147239 w 3400556"/>
                <a:gd name="connsiteY0" fmla="*/ 594783 h 4529155"/>
                <a:gd name="connsiteX1" fmla="*/ 234023 w 3400556"/>
                <a:gd name="connsiteY1" fmla="*/ 732366 h 4529155"/>
                <a:gd name="connsiteX2" fmla="*/ 350439 w 3400556"/>
                <a:gd name="connsiteY2" fmla="*/ 1411816 h 4529155"/>
                <a:gd name="connsiteX3" fmla="*/ 136656 w 3400556"/>
                <a:gd name="connsiteY3" fmla="*/ 1693333 h 4529155"/>
                <a:gd name="connsiteX4" fmla="*/ 244606 w 3400556"/>
                <a:gd name="connsiteY4" fmla="*/ 1875366 h 4529155"/>
                <a:gd name="connsiteX5" fmla="*/ 265773 w 3400556"/>
                <a:gd name="connsiteY5" fmla="*/ 2656416 h 4529155"/>
                <a:gd name="connsiteX6" fmla="*/ 20239 w 3400556"/>
                <a:gd name="connsiteY6" fmla="*/ 3083983 h 4529155"/>
                <a:gd name="connsiteX7" fmla="*/ 170523 w 3400556"/>
                <a:gd name="connsiteY7" fmla="*/ 3151716 h 4529155"/>
                <a:gd name="connsiteX8" fmla="*/ 295406 w 3400556"/>
                <a:gd name="connsiteY8" fmla="*/ 3960284 h 4529155"/>
                <a:gd name="connsiteX9" fmla="*/ 54106 w 3400556"/>
                <a:gd name="connsiteY9" fmla="*/ 4356100 h 4529155"/>
                <a:gd name="connsiteX10" fmla="*/ 369490 w 3400556"/>
                <a:gd name="connsiteY10" fmla="*/ 4493683 h 4529155"/>
                <a:gd name="connsiteX11" fmla="*/ 1192873 w 3400556"/>
                <a:gd name="connsiteY11" fmla="*/ 3240616 h 4529155"/>
                <a:gd name="connsiteX12" fmla="*/ 2862923 w 3400556"/>
                <a:gd name="connsiteY12" fmla="*/ 3198283 h 4529155"/>
                <a:gd name="connsiteX13" fmla="*/ 3400556 w 3400556"/>
                <a:gd name="connsiteY13" fmla="*/ 819150 h 4529155"/>
                <a:gd name="connsiteX14" fmla="*/ 3161373 w 3400556"/>
                <a:gd name="connsiteY14" fmla="*/ 0 h 4529155"/>
                <a:gd name="connsiteX15" fmla="*/ 833039 w 3400556"/>
                <a:gd name="connsiteY15" fmla="*/ 154516 h 4529155"/>
                <a:gd name="connsiteX16" fmla="*/ 147239 w 3400556"/>
                <a:gd name="connsiteY16" fmla="*/ 594783 h 4529155"/>
                <a:gd name="connsiteX0" fmla="*/ 149229 w 3402546"/>
                <a:gd name="connsiteY0" fmla="*/ 594783 h 4530025"/>
                <a:gd name="connsiteX1" fmla="*/ 236013 w 3402546"/>
                <a:gd name="connsiteY1" fmla="*/ 732366 h 4530025"/>
                <a:gd name="connsiteX2" fmla="*/ 352429 w 3402546"/>
                <a:gd name="connsiteY2" fmla="*/ 1411816 h 4530025"/>
                <a:gd name="connsiteX3" fmla="*/ 138646 w 3402546"/>
                <a:gd name="connsiteY3" fmla="*/ 1693333 h 4530025"/>
                <a:gd name="connsiteX4" fmla="*/ 246596 w 3402546"/>
                <a:gd name="connsiteY4" fmla="*/ 1875366 h 4530025"/>
                <a:gd name="connsiteX5" fmla="*/ 267763 w 3402546"/>
                <a:gd name="connsiteY5" fmla="*/ 2656416 h 4530025"/>
                <a:gd name="connsiteX6" fmla="*/ 22229 w 3402546"/>
                <a:gd name="connsiteY6" fmla="*/ 3083983 h 4530025"/>
                <a:gd name="connsiteX7" fmla="*/ 172513 w 3402546"/>
                <a:gd name="connsiteY7" fmla="*/ 3151716 h 4530025"/>
                <a:gd name="connsiteX8" fmla="*/ 297396 w 3402546"/>
                <a:gd name="connsiteY8" fmla="*/ 3960284 h 4530025"/>
                <a:gd name="connsiteX9" fmla="*/ 53979 w 3402546"/>
                <a:gd name="connsiteY9" fmla="*/ 4366684 h 4530025"/>
                <a:gd name="connsiteX10" fmla="*/ 371480 w 3402546"/>
                <a:gd name="connsiteY10" fmla="*/ 4493683 h 4530025"/>
                <a:gd name="connsiteX11" fmla="*/ 1194863 w 3402546"/>
                <a:gd name="connsiteY11" fmla="*/ 3240616 h 4530025"/>
                <a:gd name="connsiteX12" fmla="*/ 2864913 w 3402546"/>
                <a:gd name="connsiteY12" fmla="*/ 3198283 h 4530025"/>
                <a:gd name="connsiteX13" fmla="*/ 3402546 w 3402546"/>
                <a:gd name="connsiteY13" fmla="*/ 819150 h 4530025"/>
                <a:gd name="connsiteX14" fmla="*/ 3163363 w 3402546"/>
                <a:gd name="connsiteY14" fmla="*/ 0 h 4530025"/>
                <a:gd name="connsiteX15" fmla="*/ 835029 w 3402546"/>
                <a:gd name="connsiteY15" fmla="*/ 154516 h 4530025"/>
                <a:gd name="connsiteX16" fmla="*/ 149229 w 3402546"/>
                <a:gd name="connsiteY16" fmla="*/ 594783 h 4530025"/>
                <a:gd name="connsiteX0" fmla="*/ 149229 w 3402546"/>
                <a:gd name="connsiteY0" fmla="*/ 594783 h 4526151"/>
                <a:gd name="connsiteX1" fmla="*/ 236013 w 3402546"/>
                <a:gd name="connsiteY1" fmla="*/ 732366 h 4526151"/>
                <a:gd name="connsiteX2" fmla="*/ 352429 w 3402546"/>
                <a:gd name="connsiteY2" fmla="*/ 1411816 h 4526151"/>
                <a:gd name="connsiteX3" fmla="*/ 138646 w 3402546"/>
                <a:gd name="connsiteY3" fmla="*/ 1693333 h 4526151"/>
                <a:gd name="connsiteX4" fmla="*/ 246596 w 3402546"/>
                <a:gd name="connsiteY4" fmla="*/ 1875366 h 4526151"/>
                <a:gd name="connsiteX5" fmla="*/ 267763 w 3402546"/>
                <a:gd name="connsiteY5" fmla="*/ 2656416 h 4526151"/>
                <a:gd name="connsiteX6" fmla="*/ 22229 w 3402546"/>
                <a:gd name="connsiteY6" fmla="*/ 3083983 h 4526151"/>
                <a:gd name="connsiteX7" fmla="*/ 172513 w 3402546"/>
                <a:gd name="connsiteY7" fmla="*/ 3151716 h 4526151"/>
                <a:gd name="connsiteX8" fmla="*/ 297396 w 3402546"/>
                <a:gd name="connsiteY8" fmla="*/ 3960284 h 4526151"/>
                <a:gd name="connsiteX9" fmla="*/ 53979 w 3402546"/>
                <a:gd name="connsiteY9" fmla="*/ 4366684 h 4526151"/>
                <a:gd name="connsiteX10" fmla="*/ 369363 w 3402546"/>
                <a:gd name="connsiteY10" fmla="*/ 4489449 h 4526151"/>
                <a:gd name="connsiteX11" fmla="*/ 1194863 w 3402546"/>
                <a:gd name="connsiteY11" fmla="*/ 3240616 h 4526151"/>
                <a:gd name="connsiteX12" fmla="*/ 2864913 w 3402546"/>
                <a:gd name="connsiteY12" fmla="*/ 3198283 h 4526151"/>
                <a:gd name="connsiteX13" fmla="*/ 3402546 w 3402546"/>
                <a:gd name="connsiteY13" fmla="*/ 819150 h 4526151"/>
                <a:gd name="connsiteX14" fmla="*/ 3163363 w 3402546"/>
                <a:gd name="connsiteY14" fmla="*/ 0 h 4526151"/>
                <a:gd name="connsiteX15" fmla="*/ 835029 w 3402546"/>
                <a:gd name="connsiteY15" fmla="*/ 154516 h 4526151"/>
                <a:gd name="connsiteX16" fmla="*/ 149229 w 3402546"/>
                <a:gd name="connsiteY16" fmla="*/ 594783 h 4526151"/>
                <a:gd name="connsiteX0" fmla="*/ 149229 w 3402546"/>
                <a:gd name="connsiteY0" fmla="*/ 594783 h 4517605"/>
                <a:gd name="connsiteX1" fmla="*/ 236013 w 3402546"/>
                <a:gd name="connsiteY1" fmla="*/ 732366 h 4517605"/>
                <a:gd name="connsiteX2" fmla="*/ 352429 w 3402546"/>
                <a:gd name="connsiteY2" fmla="*/ 1411816 h 4517605"/>
                <a:gd name="connsiteX3" fmla="*/ 138646 w 3402546"/>
                <a:gd name="connsiteY3" fmla="*/ 1693333 h 4517605"/>
                <a:gd name="connsiteX4" fmla="*/ 246596 w 3402546"/>
                <a:gd name="connsiteY4" fmla="*/ 1875366 h 4517605"/>
                <a:gd name="connsiteX5" fmla="*/ 267763 w 3402546"/>
                <a:gd name="connsiteY5" fmla="*/ 2656416 h 4517605"/>
                <a:gd name="connsiteX6" fmla="*/ 22229 w 3402546"/>
                <a:gd name="connsiteY6" fmla="*/ 3083983 h 4517605"/>
                <a:gd name="connsiteX7" fmla="*/ 172513 w 3402546"/>
                <a:gd name="connsiteY7" fmla="*/ 3151716 h 4517605"/>
                <a:gd name="connsiteX8" fmla="*/ 297396 w 3402546"/>
                <a:gd name="connsiteY8" fmla="*/ 3960284 h 4517605"/>
                <a:gd name="connsiteX9" fmla="*/ 53979 w 3402546"/>
                <a:gd name="connsiteY9" fmla="*/ 4366684 h 4517605"/>
                <a:gd name="connsiteX10" fmla="*/ 369363 w 3402546"/>
                <a:gd name="connsiteY10" fmla="*/ 4489449 h 4517605"/>
                <a:gd name="connsiteX11" fmla="*/ 1194863 w 3402546"/>
                <a:gd name="connsiteY11" fmla="*/ 3240616 h 4517605"/>
                <a:gd name="connsiteX12" fmla="*/ 2864913 w 3402546"/>
                <a:gd name="connsiteY12" fmla="*/ 3198283 h 4517605"/>
                <a:gd name="connsiteX13" fmla="*/ 3402546 w 3402546"/>
                <a:gd name="connsiteY13" fmla="*/ 819150 h 4517605"/>
                <a:gd name="connsiteX14" fmla="*/ 3163363 w 3402546"/>
                <a:gd name="connsiteY14" fmla="*/ 0 h 4517605"/>
                <a:gd name="connsiteX15" fmla="*/ 835029 w 3402546"/>
                <a:gd name="connsiteY15" fmla="*/ 154516 h 4517605"/>
                <a:gd name="connsiteX16" fmla="*/ 149229 w 3402546"/>
                <a:gd name="connsiteY16" fmla="*/ 594783 h 4517605"/>
                <a:gd name="connsiteX0" fmla="*/ 149229 w 3402546"/>
                <a:gd name="connsiteY0" fmla="*/ 594783 h 4372976"/>
                <a:gd name="connsiteX1" fmla="*/ 236013 w 3402546"/>
                <a:gd name="connsiteY1" fmla="*/ 732366 h 4372976"/>
                <a:gd name="connsiteX2" fmla="*/ 352429 w 3402546"/>
                <a:gd name="connsiteY2" fmla="*/ 1411816 h 4372976"/>
                <a:gd name="connsiteX3" fmla="*/ 138646 w 3402546"/>
                <a:gd name="connsiteY3" fmla="*/ 1693333 h 4372976"/>
                <a:gd name="connsiteX4" fmla="*/ 246596 w 3402546"/>
                <a:gd name="connsiteY4" fmla="*/ 1875366 h 4372976"/>
                <a:gd name="connsiteX5" fmla="*/ 267763 w 3402546"/>
                <a:gd name="connsiteY5" fmla="*/ 2656416 h 4372976"/>
                <a:gd name="connsiteX6" fmla="*/ 22229 w 3402546"/>
                <a:gd name="connsiteY6" fmla="*/ 3083983 h 4372976"/>
                <a:gd name="connsiteX7" fmla="*/ 172513 w 3402546"/>
                <a:gd name="connsiteY7" fmla="*/ 3151716 h 4372976"/>
                <a:gd name="connsiteX8" fmla="*/ 297396 w 3402546"/>
                <a:gd name="connsiteY8" fmla="*/ 3960284 h 4372976"/>
                <a:gd name="connsiteX9" fmla="*/ 53979 w 3402546"/>
                <a:gd name="connsiteY9" fmla="*/ 4366684 h 4372976"/>
                <a:gd name="connsiteX10" fmla="*/ 1194863 w 3402546"/>
                <a:gd name="connsiteY10" fmla="*/ 3240616 h 4372976"/>
                <a:gd name="connsiteX11" fmla="*/ 2864913 w 3402546"/>
                <a:gd name="connsiteY11" fmla="*/ 3198283 h 4372976"/>
                <a:gd name="connsiteX12" fmla="*/ 3402546 w 3402546"/>
                <a:gd name="connsiteY12" fmla="*/ 819150 h 4372976"/>
                <a:gd name="connsiteX13" fmla="*/ 3163363 w 3402546"/>
                <a:gd name="connsiteY13" fmla="*/ 0 h 4372976"/>
                <a:gd name="connsiteX14" fmla="*/ 835029 w 3402546"/>
                <a:gd name="connsiteY14" fmla="*/ 154516 h 4372976"/>
                <a:gd name="connsiteX15" fmla="*/ 149229 w 3402546"/>
                <a:gd name="connsiteY15" fmla="*/ 594783 h 4372976"/>
                <a:gd name="connsiteX0" fmla="*/ 127000 w 3380317"/>
                <a:gd name="connsiteY0" fmla="*/ 594783 h 3960550"/>
                <a:gd name="connsiteX1" fmla="*/ 213784 w 3380317"/>
                <a:gd name="connsiteY1" fmla="*/ 732366 h 3960550"/>
                <a:gd name="connsiteX2" fmla="*/ 330200 w 3380317"/>
                <a:gd name="connsiteY2" fmla="*/ 1411816 h 3960550"/>
                <a:gd name="connsiteX3" fmla="*/ 116417 w 3380317"/>
                <a:gd name="connsiteY3" fmla="*/ 1693333 h 3960550"/>
                <a:gd name="connsiteX4" fmla="*/ 224367 w 3380317"/>
                <a:gd name="connsiteY4" fmla="*/ 1875366 h 3960550"/>
                <a:gd name="connsiteX5" fmla="*/ 245534 w 3380317"/>
                <a:gd name="connsiteY5" fmla="*/ 2656416 h 3960550"/>
                <a:gd name="connsiteX6" fmla="*/ 0 w 3380317"/>
                <a:gd name="connsiteY6" fmla="*/ 3083983 h 3960550"/>
                <a:gd name="connsiteX7" fmla="*/ 150284 w 3380317"/>
                <a:gd name="connsiteY7" fmla="*/ 3151716 h 3960550"/>
                <a:gd name="connsiteX8" fmla="*/ 275167 w 3380317"/>
                <a:gd name="connsiteY8" fmla="*/ 3960284 h 3960550"/>
                <a:gd name="connsiteX9" fmla="*/ 1172634 w 3380317"/>
                <a:gd name="connsiteY9" fmla="*/ 3240616 h 3960550"/>
                <a:gd name="connsiteX10" fmla="*/ 2842684 w 3380317"/>
                <a:gd name="connsiteY10" fmla="*/ 3198283 h 3960550"/>
                <a:gd name="connsiteX11" fmla="*/ 3380317 w 3380317"/>
                <a:gd name="connsiteY11" fmla="*/ 819150 h 3960550"/>
                <a:gd name="connsiteX12" fmla="*/ 3141134 w 3380317"/>
                <a:gd name="connsiteY12" fmla="*/ 0 h 3960550"/>
                <a:gd name="connsiteX13" fmla="*/ 812800 w 3380317"/>
                <a:gd name="connsiteY13" fmla="*/ 154516 h 3960550"/>
                <a:gd name="connsiteX14" fmla="*/ 127000 w 3380317"/>
                <a:gd name="connsiteY14" fmla="*/ 594783 h 3960550"/>
                <a:gd name="connsiteX0" fmla="*/ 127000 w 3380317"/>
                <a:gd name="connsiteY0" fmla="*/ 594783 h 3892850"/>
                <a:gd name="connsiteX1" fmla="*/ 213784 w 3380317"/>
                <a:gd name="connsiteY1" fmla="*/ 732366 h 3892850"/>
                <a:gd name="connsiteX2" fmla="*/ 330200 w 3380317"/>
                <a:gd name="connsiteY2" fmla="*/ 1411816 h 3892850"/>
                <a:gd name="connsiteX3" fmla="*/ 116417 w 3380317"/>
                <a:gd name="connsiteY3" fmla="*/ 1693333 h 3892850"/>
                <a:gd name="connsiteX4" fmla="*/ 224367 w 3380317"/>
                <a:gd name="connsiteY4" fmla="*/ 1875366 h 3892850"/>
                <a:gd name="connsiteX5" fmla="*/ 245534 w 3380317"/>
                <a:gd name="connsiteY5" fmla="*/ 2656416 h 3892850"/>
                <a:gd name="connsiteX6" fmla="*/ 0 w 3380317"/>
                <a:gd name="connsiteY6" fmla="*/ 3083983 h 3892850"/>
                <a:gd name="connsiteX7" fmla="*/ 150284 w 3380317"/>
                <a:gd name="connsiteY7" fmla="*/ 3151716 h 3892850"/>
                <a:gd name="connsiteX8" fmla="*/ 402167 w 3380317"/>
                <a:gd name="connsiteY8" fmla="*/ 3892551 h 3892850"/>
                <a:gd name="connsiteX9" fmla="*/ 1172634 w 3380317"/>
                <a:gd name="connsiteY9" fmla="*/ 3240616 h 3892850"/>
                <a:gd name="connsiteX10" fmla="*/ 2842684 w 3380317"/>
                <a:gd name="connsiteY10" fmla="*/ 3198283 h 3892850"/>
                <a:gd name="connsiteX11" fmla="*/ 3380317 w 3380317"/>
                <a:gd name="connsiteY11" fmla="*/ 819150 h 3892850"/>
                <a:gd name="connsiteX12" fmla="*/ 3141134 w 3380317"/>
                <a:gd name="connsiteY12" fmla="*/ 0 h 3892850"/>
                <a:gd name="connsiteX13" fmla="*/ 812800 w 3380317"/>
                <a:gd name="connsiteY13" fmla="*/ 154516 h 3892850"/>
                <a:gd name="connsiteX14" fmla="*/ 127000 w 3380317"/>
                <a:gd name="connsiteY14" fmla="*/ 594783 h 3892850"/>
                <a:gd name="connsiteX0" fmla="*/ 127000 w 3380317"/>
                <a:gd name="connsiteY0" fmla="*/ 594783 h 3893410"/>
                <a:gd name="connsiteX1" fmla="*/ 213784 w 3380317"/>
                <a:gd name="connsiteY1" fmla="*/ 732366 h 3893410"/>
                <a:gd name="connsiteX2" fmla="*/ 330200 w 3380317"/>
                <a:gd name="connsiteY2" fmla="*/ 1411816 h 3893410"/>
                <a:gd name="connsiteX3" fmla="*/ 116417 w 3380317"/>
                <a:gd name="connsiteY3" fmla="*/ 1693333 h 3893410"/>
                <a:gd name="connsiteX4" fmla="*/ 224367 w 3380317"/>
                <a:gd name="connsiteY4" fmla="*/ 1875366 h 3893410"/>
                <a:gd name="connsiteX5" fmla="*/ 245534 w 3380317"/>
                <a:gd name="connsiteY5" fmla="*/ 2656416 h 3893410"/>
                <a:gd name="connsiteX6" fmla="*/ 0 w 3380317"/>
                <a:gd name="connsiteY6" fmla="*/ 3083983 h 3893410"/>
                <a:gd name="connsiteX7" fmla="*/ 150284 w 3380317"/>
                <a:gd name="connsiteY7" fmla="*/ 3151716 h 3893410"/>
                <a:gd name="connsiteX8" fmla="*/ 402167 w 3380317"/>
                <a:gd name="connsiteY8" fmla="*/ 3892551 h 3893410"/>
                <a:gd name="connsiteX9" fmla="*/ 1322918 w 3380317"/>
                <a:gd name="connsiteY9" fmla="*/ 3600449 h 3893410"/>
                <a:gd name="connsiteX10" fmla="*/ 2842684 w 3380317"/>
                <a:gd name="connsiteY10" fmla="*/ 3198283 h 3893410"/>
                <a:gd name="connsiteX11" fmla="*/ 3380317 w 3380317"/>
                <a:gd name="connsiteY11" fmla="*/ 819150 h 3893410"/>
                <a:gd name="connsiteX12" fmla="*/ 3141134 w 3380317"/>
                <a:gd name="connsiteY12" fmla="*/ 0 h 3893410"/>
                <a:gd name="connsiteX13" fmla="*/ 812800 w 3380317"/>
                <a:gd name="connsiteY13" fmla="*/ 154516 h 3893410"/>
                <a:gd name="connsiteX14" fmla="*/ 127000 w 3380317"/>
                <a:gd name="connsiteY14" fmla="*/ 594783 h 3893410"/>
                <a:gd name="connsiteX0" fmla="*/ 135466 w 3380317"/>
                <a:gd name="connsiteY0" fmla="*/ 592666 h 3893410"/>
                <a:gd name="connsiteX1" fmla="*/ 213784 w 3380317"/>
                <a:gd name="connsiteY1" fmla="*/ 732366 h 3893410"/>
                <a:gd name="connsiteX2" fmla="*/ 330200 w 3380317"/>
                <a:gd name="connsiteY2" fmla="*/ 1411816 h 3893410"/>
                <a:gd name="connsiteX3" fmla="*/ 116417 w 3380317"/>
                <a:gd name="connsiteY3" fmla="*/ 1693333 h 3893410"/>
                <a:gd name="connsiteX4" fmla="*/ 224367 w 3380317"/>
                <a:gd name="connsiteY4" fmla="*/ 1875366 h 3893410"/>
                <a:gd name="connsiteX5" fmla="*/ 245534 w 3380317"/>
                <a:gd name="connsiteY5" fmla="*/ 2656416 h 3893410"/>
                <a:gd name="connsiteX6" fmla="*/ 0 w 3380317"/>
                <a:gd name="connsiteY6" fmla="*/ 3083983 h 3893410"/>
                <a:gd name="connsiteX7" fmla="*/ 150284 w 3380317"/>
                <a:gd name="connsiteY7" fmla="*/ 3151716 h 3893410"/>
                <a:gd name="connsiteX8" fmla="*/ 402167 w 3380317"/>
                <a:gd name="connsiteY8" fmla="*/ 3892551 h 3893410"/>
                <a:gd name="connsiteX9" fmla="*/ 1322918 w 3380317"/>
                <a:gd name="connsiteY9" fmla="*/ 3600449 h 3893410"/>
                <a:gd name="connsiteX10" fmla="*/ 2842684 w 3380317"/>
                <a:gd name="connsiteY10" fmla="*/ 3198283 h 3893410"/>
                <a:gd name="connsiteX11" fmla="*/ 3380317 w 3380317"/>
                <a:gd name="connsiteY11" fmla="*/ 819150 h 3893410"/>
                <a:gd name="connsiteX12" fmla="*/ 3141134 w 3380317"/>
                <a:gd name="connsiteY12" fmla="*/ 0 h 3893410"/>
                <a:gd name="connsiteX13" fmla="*/ 812800 w 3380317"/>
                <a:gd name="connsiteY13" fmla="*/ 154516 h 3893410"/>
                <a:gd name="connsiteX14" fmla="*/ 135466 w 3380317"/>
                <a:gd name="connsiteY14" fmla="*/ 592666 h 3893410"/>
                <a:gd name="connsiteX0" fmla="*/ 135466 w 3380317"/>
                <a:gd name="connsiteY0" fmla="*/ 592666 h 3893410"/>
                <a:gd name="connsiteX1" fmla="*/ 220134 w 3380317"/>
                <a:gd name="connsiteY1" fmla="*/ 721783 h 3893410"/>
                <a:gd name="connsiteX2" fmla="*/ 330200 w 3380317"/>
                <a:gd name="connsiteY2" fmla="*/ 1411816 h 3893410"/>
                <a:gd name="connsiteX3" fmla="*/ 116417 w 3380317"/>
                <a:gd name="connsiteY3" fmla="*/ 1693333 h 3893410"/>
                <a:gd name="connsiteX4" fmla="*/ 224367 w 3380317"/>
                <a:gd name="connsiteY4" fmla="*/ 1875366 h 3893410"/>
                <a:gd name="connsiteX5" fmla="*/ 245534 w 3380317"/>
                <a:gd name="connsiteY5" fmla="*/ 2656416 h 3893410"/>
                <a:gd name="connsiteX6" fmla="*/ 0 w 3380317"/>
                <a:gd name="connsiteY6" fmla="*/ 3083983 h 3893410"/>
                <a:gd name="connsiteX7" fmla="*/ 150284 w 3380317"/>
                <a:gd name="connsiteY7" fmla="*/ 3151716 h 3893410"/>
                <a:gd name="connsiteX8" fmla="*/ 402167 w 3380317"/>
                <a:gd name="connsiteY8" fmla="*/ 3892551 h 3893410"/>
                <a:gd name="connsiteX9" fmla="*/ 1322918 w 3380317"/>
                <a:gd name="connsiteY9" fmla="*/ 3600449 h 3893410"/>
                <a:gd name="connsiteX10" fmla="*/ 2842684 w 3380317"/>
                <a:gd name="connsiteY10" fmla="*/ 3198283 h 3893410"/>
                <a:gd name="connsiteX11" fmla="*/ 3380317 w 3380317"/>
                <a:gd name="connsiteY11" fmla="*/ 819150 h 3893410"/>
                <a:gd name="connsiteX12" fmla="*/ 3141134 w 3380317"/>
                <a:gd name="connsiteY12" fmla="*/ 0 h 3893410"/>
                <a:gd name="connsiteX13" fmla="*/ 812800 w 3380317"/>
                <a:gd name="connsiteY13" fmla="*/ 154516 h 3893410"/>
                <a:gd name="connsiteX14" fmla="*/ 135466 w 3380317"/>
                <a:gd name="connsiteY14" fmla="*/ 592666 h 3893410"/>
                <a:gd name="connsiteX0" fmla="*/ 124883 w 3380317"/>
                <a:gd name="connsiteY0" fmla="*/ 592666 h 3893410"/>
                <a:gd name="connsiteX1" fmla="*/ 220134 w 3380317"/>
                <a:gd name="connsiteY1" fmla="*/ 721783 h 3893410"/>
                <a:gd name="connsiteX2" fmla="*/ 330200 w 3380317"/>
                <a:gd name="connsiteY2" fmla="*/ 1411816 h 3893410"/>
                <a:gd name="connsiteX3" fmla="*/ 116417 w 3380317"/>
                <a:gd name="connsiteY3" fmla="*/ 1693333 h 3893410"/>
                <a:gd name="connsiteX4" fmla="*/ 224367 w 3380317"/>
                <a:gd name="connsiteY4" fmla="*/ 1875366 h 3893410"/>
                <a:gd name="connsiteX5" fmla="*/ 245534 w 3380317"/>
                <a:gd name="connsiteY5" fmla="*/ 2656416 h 3893410"/>
                <a:gd name="connsiteX6" fmla="*/ 0 w 3380317"/>
                <a:gd name="connsiteY6" fmla="*/ 3083983 h 3893410"/>
                <a:gd name="connsiteX7" fmla="*/ 150284 w 3380317"/>
                <a:gd name="connsiteY7" fmla="*/ 3151716 h 3893410"/>
                <a:gd name="connsiteX8" fmla="*/ 402167 w 3380317"/>
                <a:gd name="connsiteY8" fmla="*/ 3892551 h 3893410"/>
                <a:gd name="connsiteX9" fmla="*/ 1322918 w 3380317"/>
                <a:gd name="connsiteY9" fmla="*/ 3600449 h 3893410"/>
                <a:gd name="connsiteX10" fmla="*/ 2842684 w 3380317"/>
                <a:gd name="connsiteY10" fmla="*/ 3198283 h 3893410"/>
                <a:gd name="connsiteX11" fmla="*/ 3380317 w 3380317"/>
                <a:gd name="connsiteY11" fmla="*/ 819150 h 3893410"/>
                <a:gd name="connsiteX12" fmla="*/ 3141134 w 3380317"/>
                <a:gd name="connsiteY12" fmla="*/ 0 h 3893410"/>
                <a:gd name="connsiteX13" fmla="*/ 812800 w 3380317"/>
                <a:gd name="connsiteY13" fmla="*/ 154516 h 3893410"/>
                <a:gd name="connsiteX14" fmla="*/ 124883 w 3380317"/>
                <a:gd name="connsiteY14" fmla="*/ 592666 h 3893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80317" h="3893410">
                  <a:moveTo>
                    <a:pt x="124883" y="592666"/>
                  </a:moveTo>
                  <a:lnTo>
                    <a:pt x="220134" y="721783"/>
                  </a:lnTo>
                  <a:lnTo>
                    <a:pt x="330200" y="1411816"/>
                  </a:lnTo>
                  <a:lnTo>
                    <a:pt x="116417" y="1693333"/>
                  </a:lnTo>
                  <a:lnTo>
                    <a:pt x="224367" y="1875366"/>
                  </a:lnTo>
                  <a:lnTo>
                    <a:pt x="245534" y="2656416"/>
                  </a:lnTo>
                  <a:lnTo>
                    <a:pt x="0" y="3083983"/>
                  </a:lnTo>
                  <a:lnTo>
                    <a:pt x="150284" y="3151716"/>
                  </a:lnTo>
                  <a:lnTo>
                    <a:pt x="402167" y="3892551"/>
                  </a:lnTo>
                  <a:cubicBezTo>
                    <a:pt x="572559" y="3907368"/>
                    <a:pt x="894999" y="3727449"/>
                    <a:pt x="1322918" y="3600449"/>
                  </a:cubicBezTo>
                  <a:lnTo>
                    <a:pt x="2842684" y="3198283"/>
                  </a:lnTo>
                  <a:lnTo>
                    <a:pt x="3380317" y="819150"/>
                  </a:lnTo>
                  <a:lnTo>
                    <a:pt x="3141134" y="0"/>
                  </a:lnTo>
                  <a:lnTo>
                    <a:pt x="812800" y="154516"/>
                  </a:lnTo>
                  <a:lnTo>
                    <a:pt x="124883" y="59266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1603E96D-DEFA-0903-BC9D-6E218D5FD39E}"/>
                </a:ext>
              </a:extLst>
            </p:cNvPr>
            <p:cNvSpPr/>
            <p:nvPr/>
          </p:nvSpPr>
          <p:spPr>
            <a:xfrm>
              <a:off x="8204200" y="3515782"/>
              <a:ext cx="3289300" cy="1784350"/>
            </a:xfrm>
            <a:custGeom>
              <a:avLst/>
              <a:gdLst>
                <a:gd name="connsiteX0" fmla="*/ 91017 w 3289300"/>
                <a:gd name="connsiteY0" fmla="*/ 679450 h 1784350"/>
                <a:gd name="connsiteX1" fmla="*/ 0 w 3289300"/>
                <a:gd name="connsiteY1" fmla="*/ 1100667 h 1784350"/>
                <a:gd name="connsiteX2" fmla="*/ 165100 w 3289300"/>
                <a:gd name="connsiteY2" fmla="*/ 1162050 h 1784350"/>
                <a:gd name="connsiteX3" fmla="*/ 531284 w 3289300"/>
                <a:gd name="connsiteY3" fmla="*/ 1784350 h 1784350"/>
                <a:gd name="connsiteX4" fmla="*/ 2901950 w 3289300"/>
                <a:gd name="connsiteY4" fmla="*/ 1543050 h 1784350"/>
                <a:gd name="connsiteX5" fmla="*/ 3289300 w 3289300"/>
                <a:gd name="connsiteY5" fmla="*/ 186267 h 1784350"/>
                <a:gd name="connsiteX6" fmla="*/ 3083984 w 3289300"/>
                <a:gd name="connsiteY6" fmla="*/ 0 h 1784350"/>
                <a:gd name="connsiteX7" fmla="*/ 91017 w 3289300"/>
                <a:gd name="connsiteY7" fmla="*/ 679450 h 178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9300" h="1784350">
                  <a:moveTo>
                    <a:pt x="91017" y="679450"/>
                  </a:moveTo>
                  <a:lnTo>
                    <a:pt x="0" y="1100667"/>
                  </a:lnTo>
                  <a:lnTo>
                    <a:pt x="165100" y="1162050"/>
                  </a:lnTo>
                  <a:lnTo>
                    <a:pt x="531284" y="1784350"/>
                  </a:lnTo>
                  <a:lnTo>
                    <a:pt x="2901950" y="1543050"/>
                  </a:lnTo>
                  <a:lnTo>
                    <a:pt x="3289300" y="186267"/>
                  </a:lnTo>
                  <a:lnTo>
                    <a:pt x="3083984" y="0"/>
                  </a:lnTo>
                  <a:lnTo>
                    <a:pt x="91017" y="67945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75772182-28DC-6641-ED25-378EF85AD6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910" r="317"/>
          <a:stretch/>
        </p:blipFill>
        <p:spPr>
          <a:xfrm>
            <a:off x="37088" y="1445630"/>
            <a:ext cx="2498440" cy="5637195"/>
          </a:xfrm>
          <a:prstGeom prst="rect">
            <a:avLst/>
          </a:prstGeom>
        </p:spPr>
      </p:pic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45CB3A1-77AC-A0AB-98DD-A6ED878E605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656222" y="0"/>
          <a:ext cx="17018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4" imgW="1701360" imgH="5117400" progId="Photoshop.Image.13">
                  <p:embed/>
                </p:oleObj>
              </mc:Choice>
              <mc:Fallback>
                <p:oleObj name="Image" r:id="rId4" imgW="1701360" imgH="5117400" progId="Photoshop.Image.13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645CB3A1-77AC-A0AB-98DD-A6ED878E605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656222" y="0"/>
                        <a:ext cx="1701800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390486C-C395-2487-A2D9-5AC4E8A462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67647" y="1498766"/>
          <a:ext cx="444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6" imgW="444240" imgH="431640" progId="Photoshop.Image.13">
                  <p:embed/>
                </p:oleObj>
              </mc:Choice>
              <mc:Fallback>
                <p:oleObj name="Image" r:id="rId6" imgW="444240" imgH="431640" progId="Photoshop.Image.13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3390486C-C395-2487-A2D9-5AC4E8A462B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467647" y="1498766"/>
                        <a:ext cx="444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4363F4F2-9707-CDE2-E08F-50082CBD32D8}"/>
              </a:ext>
            </a:extLst>
          </p:cNvPr>
          <p:cNvSpPr/>
          <p:nvPr/>
        </p:nvSpPr>
        <p:spPr>
          <a:xfrm rot="20431081">
            <a:off x="4655777" y="1890213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C843E3A-46D2-5C1A-EB5B-20980DA07A2C}"/>
              </a:ext>
            </a:extLst>
          </p:cNvPr>
          <p:cNvCxnSpPr/>
          <p:nvPr/>
        </p:nvCxnSpPr>
        <p:spPr>
          <a:xfrm flipV="1">
            <a:off x="2008682" y="2432921"/>
            <a:ext cx="796668" cy="70436"/>
          </a:xfrm>
          <a:prstGeom prst="straightConnector1">
            <a:avLst/>
          </a:prstGeom>
          <a:ln w="38100"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136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/>
          <p:cNvPicPr>
            <a:picLocks noChangeAspect="1"/>
          </p:cNvPicPr>
          <p:nvPr/>
        </p:nvPicPr>
        <p:blipFill rotWithShape="1">
          <a:blip r:embed="rId2"/>
          <a:srcRect l="79910" r="317"/>
          <a:stretch/>
        </p:blipFill>
        <p:spPr>
          <a:xfrm>
            <a:off x="37088" y="1445630"/>
            <a:ext cx="2498440" cy="5637195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V="1">
            <a:off x="2008682" y="2432921"/>
            <a:ext cx="796668" cy="70436"/>
          </a:xfrm>
          <a:prstGeom prst="straightConnector1">
            <a:avLst/>
          </a:prstGeom>
          <a:ln w="38100"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8559384" y="464697"/>
            <a:ext cx="3372786" cy="4077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3656222" y="0"/>
          <a:ext cx="17018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1701360" imgH="5117400" progId="Photoshop.Image.13">
                  <p:embed/>
                </p:oleObj>
              </mc:Choice>
              <mc:Fallback>
                <p:oleObj name="Image" r:id="rId3" imgW="1701360" imgH="5117400" progId="Photoshop.Image.1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6222" y="0"/>
                        <a:ext cx="1701800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4467647" y="1498766"/>
          <a:ext cx="444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444240" imgH="431640" progId="Photoshop.Image.13">
                  <p:embed/>
                </p:oleObj>
              </mc:Choice>
              <mc:Fallback>
                <p:oleObj name="Image" r:id="rId5" imgW="444240" imgH="431640" progId="Photoshop.Image.1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67647" y="1498766"/>
                        <a:ext cx="444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 rot="20431081">
            <a:off x="4655777" y="1890213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6863165" y="678623"/>
          <a:ext cx="4572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7" imgW="456840" imgH="444240" progId="Photoshop.Image.13">
                  <p:embed/>
                </p:oleObj>
              </mc:Choice>
              <mc:Fallback>
                <p:oleObj name="Image" r:id="rId7" imgW="456840" imgH="444240" progId="Photoshop.Image.13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863165" y="678623"/>
                        <a:ext cx="4572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/>
          <p:cNvSpPr/>
          <p:nvPr/>
        </p:nvSpPr>
        <p:spPr>
          <a:xfrm rot="20431081">
            <a:off x="7066741" y="1081529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7" name="Object 16"/>
          <p:cNvGraphicFramePr>
            <a:graphicFrameLocks noChangeAspect="1"/>
          </p:cNvGraphicFramePr>
          <p:nvPr/>
        </p:nvGraphicFramePr>
        <p:xfrm>
          <a:off x="5905320" y="3092922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9" imgW="444240" imgH="444240" progId="Photoshop.Image.13">
                  <p:embed/>
                </p:oleObj>
              </mc:Choice>
              <mc:Fallback>
                <p:oleObj name="Image" r:id="rId9" imgW="444240" imgH="444240" progId="Photoshop.Image.13">
                  <p:embed/>
                  <p:pic>
                    <p:nvPicPr>
                      <p:cNvPr id="17" name="Object 16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05320" y="3092922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Rectangle 17"/>
          <p:cNvSpPr/>
          <p:nvPr/>
        </p:nvSpPr>
        <p:spPr>
          <a:xfrm rot="20431081">
            <a:off x="6095341" y="3494897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9" name="Object 18"/>
          <p:cNvGraphicFramePr>
            <a:graphicFrameLocks noChangeAspect="1"/>
          </p:cNvGraphicFramePr>
          <p:nvPr/>
        </p:nvGraphicFramePr>
        <p:xfrm>
          <a:off x="8007118" y="2281107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1" imgW="444240" imgH="444240" progId="Photoshop.Image.13">
                  <p:embed/>
                </p:oleObj>
              </mc:Choice>
              <mc:Fallback>
                <p:oleObj name="Image" r:id="rId11" imgW="444240" imgH="444240" progId="Photoshop.Image.13">
                  <p:embed/>
                  <p:pic>
                    <p:nvPicPr>
                      <p:cNvPr id="19" name="Object 18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007118" y="2281107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Rectangle 19"/>
          <p:cNvSpPr/>
          <p:nvPr/>
        </p:nvSpPr>
        <p:spPr>
          <a:xfrm rot="20431081">
            <a:off x="8188040" y="2660340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78294" y="1649338"/>
            <a:ext cx="184513" cy="84510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34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2" grpId="0" animBg="1"/>
      <p:bldP spid="18" grpId="0" animBg="1"/>
      <p:bldP spid="20" grpId="0" animBg="1"/>
      <p:bldP spid="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/>
          <p:cNvPicPr>
            <a:picLocks noChangeAspect="1"/>
          </p:cNvPicPr>
          <p:nvPr/>
        </p:nvPicPr>
        <p:blipFill rotWithShape="1">
          <a:blip r:embed="rId2"/>
          <a:srcRect l="79910" r="317"/>
          <a:stretch/>
        </p:blipFill>
        <p:spPr>
          <a:xfrm>
            <a:off x="37088" y="1445630"/>
            <a:ext cx="2498440" cy="5637195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V="1">
            <a:off x="2008682" y="2432921"/>
            <a:ext cx="796668" cy="70436"/>
          </a:xfrm>
          <a:prstGeom prst="straightConnector1">
            <a:avLst/>
          </a:prstGeom>
          <a:ln w="38100"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8559384" y="464697"/>
            <a:ext cx="3372786" cy="4077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3656222" y="0"/>
          <a:ext cx="17018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1701360" imgH="5117400" progId="Photoshop.Image.13">
                  <p:embed/>
                </p:oleObj>
              </mc:Choice>
              <mc:Fallback>
                <p:oleObj name="Image" r:id="rId3" imgW="1701360" imgH="5117400" progId="Photoshop.Image.1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6222" y="0"/>
                        <a:ext cx="1701800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4467647" y="1498766"/>
          <a:ext cx="444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444240" imgH="431640" progId="Photoshop.Image.13">
                  <p:embed/>
                </p:oleObj>
              </mc:Choice>
              <mc:Fallback>
                <p:oleObj name="Image" r:id="rId5" imgW="444240" imgH="431640" progId="Photoshop.Image.1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67647" y="1498766"/>
                        <a:ext cx="444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 rot="20431081">
            <a:off x="4655777" y="1890213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933666" y="1685419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6" name="Isosceles Triangle 15"/>
          <p:cNvSpPr/>
          <p:nvPr/>
        </p:nvSpPr>
        <p:spPr>
          <a:xfrm rot="5400000">
            <a:off x="5461369" y="1650644"/>
            <a:ext cx="53135" cy="172302"/>
          </a:xfrm>
          <a:prstGeom prst="triangl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447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/>
          <p:cNvPicPr>
            <a:picLocks noChangeAspect="1"/>
          </p:cNvPicPr>
          <p:nvPr/>
        </p:nvPicPr>
        <p:blipFill rotWithShape="1">
          <a:blip r:embed="rId2"/>
          <a:srcRect l="79910" r="317"/>
          <a:stretch/>
        </p:blipFill>
        <p:spPr>
          <a:xfrm>
            <a:off x="37088" y="1445630"/>
            <a:ext cx="2498440" cy="5637195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V="1">
            <a:off x="2008682" y="2432921"/>
            <a:ext cx="796668" cy="70436"/>
          </a:xfrm>
          <a:prstGeom prst="straightConnector1">
            <a:avLst/>
          </a:prstGeom>
          <a:ln w="38100"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8559384" y="464697"/>
            <a:ext cx="3372786" cy="4077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3656222" y="0"/>
          <a:ext cx="17018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1701360" imgH="5117400" progId="Photoshop.Image.13">
                  <p:embed/>
                </p:oleObj>
              </mc:Choice>
              <mc:Fallback>
                <p:oleObj name="Image" r:id="rId3" imgW="1701360" imgH="5117400" progId="Photoshop.Image.1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6222" y="0"/>
                        <a:ext cx="1701800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4467647" y="1498766"/>
          <a:ext cx="444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444240" imgH="431640" progId="Photoshop.Image.13">
                  <p:embed/>
                </p:oleObj>
              </mc:Choice>
              <mc:Fallback>
                <p:oleObj name="Image" r:id="rId5" imgW="444240" imgH="431640" progId="Photoshop.Image.1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67647" y="1498766"/>
                        <a:ext cx="444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Rectangle 13"/>
          <p:cNvSpPr/>
          <p:nvPr/>
        </p:nvSpPr>
        <p:spPr>
          <a:xfrm rot="20431081">
            <a:off x="4655777" y="1890213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5" name="Freeform 14"/>
          <p:cNvSpPr/>
          <p:nvPr/>
        </p:nvSpPr>
        <p:spPr>
          <a:xfrm>
            <a:off x="4933666" y="1685419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6" name="Isosceles Triangle 15"/>
          <p:cNvSpPr/>
          <p:nvPr/>
        </p:nvSpPr>
        <p:spPr>
          <a:xfrm rot="5400000">
            <a:off x="5461369" y="1650644"/>
            <a:ext cx="53135" cy="172302"/>
          </a:xfrm>
          <a:prstGeom prst="triangl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5" name="Freeform 24"/>
          <p:cNvSpPr/>
          <p:nvPr/>
        </p:nvSpPr>
        <p:spPr>
          <a:xfrm>
            <a:off x="4905389" y="2134149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6" name="Isosceles Triangle 25"/>
          <p:cNvSpPr/>
          <p:nvPr/>
        </p:nvSpPr>
        <p:spPr>
          <a:xfrm rot="5400000">
            <a:off x="5433092" y="2099374"/>
            <a:ext cx="53135" cy="17230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/>
        </p:nvGraphicFramePr>
        <p:xfrm>
          <a:off x="4461297" y="1905844"/>
          <a:ext cx="4572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7" imgW="456840" imgH="444240" progId="Photoshop.Image.13">
                  <p:embed/>
                </p:oleObj>
              </mc:Choice>
              <mc:Fallback>
                <p:oleObj name="Image" r:id="rId7" imgW="456840" imgH="444240" progId="Photoshop.Image.1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61297" y="1905844"/>
                        <a:ext cx="4572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Rectangle 30"/>
          <p:cNvSpPr/>
          <p:nvPr/>
        </p:nvSpPr>
        <p:spPr>
          <a:xfrm rot="20431081">
            <a:off x="4664873" y="2308750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511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25" grpId="0" animBg="1"/>
      <p:bldP spid="26" grpId="0" animBg="1"/>
      <p:bldP spid="3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/>
          <p:cNvPicPr>
            <a:picLocks noChangeAspect="1"/>
          </p:cNvPicPr>
          <p:nvPr/>
        </p:nvPicPr>
        <p:blipFill rotWithShape="1">
          <a:blip r:embed="rId2"/>
          <a:srcRect l="79910" r="317"/>
          <a:stretch/>
        </p:blipFill>
        <p:spPr>
          <a:xfrm>
            <a:off x="37088" y="1445630"/>
            <a:ext cx="2498440" cy="5637195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V="1">
            <a:off x="2008682" y="2432921"/>
            <a:ext cx="796668" cy="70436"/>
          </a:xfrm>
          <a:prstGeom prst="straightConnector1">
            <a:avLst/>
          </a:prstGeom>
          <a:ln w="38100"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8559384" y="464697"/>
            <a:ext cx="3372786" cy="4077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3656222" y="0"/>
          <a:ext cx="17018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1701360" imgH="5117400" progId="Photoshop.Image.13">
                  <p:embed/>
                </p:oleObj>
              </mc:Choice>
              <mc:Fallback>
                <p:oleObj name="Image" r:id="rId3" imgW="1701360" imgH="5117400" progId="Photoshop.Image.1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6222" y="0"/>
                        <a:ext cx="1701800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4467647" y="1498766"/>
          <a:ext cx="444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444240" imgH="431640" progId="Photoshop.Image.13">
                  <p:embed/>
                </p:oleObj>
              </mc:Choice>
              <mc:Fallback>
                <p:oleObj name="Image" r:id="rId5" imgW="444240" imgH="431640" progId="Photoshop.Image.1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67647" y="1498766"/>
                        <a:ext cx="444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5" name="Freeform 24"/>
          <p:cNvSpPr/>
          <p:nvPr/>
        </p:nvSpPr>
        <p:spPr>
          <a:xfrm>
            <a:off x="4905389" y="2134149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6" name="Isosceles Triangle 25"/>
          <p:cNvSpPr/>
          <p:nvPr/>
        </p:nvSpPr>
        <p:spPr>
          <a:xfrm rot="5400000">
            <a:off x="5433092" y="2099374"/>
            <a:ext cx="53135" cy="172302"/>
          </a:xfrm>
          <a:prstGeom prst="triangl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7" name="Freeform 26"/>
          <p:cNvSpPr/>
          <p:nvPr/>
        </p:nvSpPr>
        <p:spPr>
          <a:xfrm>
            <a:off x="4912147" y="2578649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  <a:ln>
            <a:solidFill>
              <a:srgbClr val="D66F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8" name="Isosceles Triangle 27"/>
          <p:cNvSpPr/>
          <p:nvPr/>
        </p:nvSpPr>
        <p:spPr>
          <a:xfrm rot="5400000">
            <a:off x="5446502" y="2547090"/>
            <a:ext cx="53135" cy="172302"/>
          </a:xfrm>
          <a:prstGeom prst="triangle">
            <a:avLst/>
          </a:prstGeom>
          <a:solidFill>
            <a:srgbClr val="D66F08"/>
          </a:solidFill>
          <a:ln>
            <a:solidFill>
              <a:srgbClr val="D66F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/>
        </p:nvGraphicFramePr>
        <p:xfrm>
          <a:off x="4461297" y="1912668"/>
          <a:ext cx="4572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7" imgW="456840" imgH="444240" progId="Photoshop.Image.13">
                  <p:embed/>
                </p:oleObj>
              </mc:Choice>
              <mc:Fallback>
                <p:oleObj name="Image" r:id="rId7" imgW="456840" imgH="444240" progId="Photoshop.Image.1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61297" y="1912668"/>
                        <a:ext cx="4572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1" name="Rectangle 30"/>
          <p:cNvSpPr/>
          <p:nvPr/>
        </p:nvSpPr>
        <p:spPr>
          <a:xfrm rot="20431081">
            <a:off x="4664873" y="2308750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461205" y="2358996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9" imgW="444240" imgH="444240" progId="Photoshop.Image.13">
                  <p:embed/>
                </p:oleObj>
              </mc:Choice>
              <mc:Fallback>
                <p:oleObj name="Image" r:id="rId9" imgW="444240" imgH="44424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461205" y="2358996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Rectangle 31"/>
          <p:cNvSpPr/>
          <p:nvPr/>
        </p:nvSpPr>
        <p:spPr>
          <a:xfrm rot="20431081">
            <a:off x="4651226" y="2760971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54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31" grpId="0" animBg="1"/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1F162-AD20-8501-81EE-8C49457B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Workshop schedule</a:t>
            </a:r>
          </a:p>
        </p:txBody>
      </p:sp>
      <p:sp>
        <p:nvSpPr>
          <p:cNvPr id="4" name="Content Placeholder 4">
            <a:extLst>
              <a:ext uri="{FF2B5EF4-FFF2-40B4-BE49-F238E27FC236}">
                <a16:creationId xmlns:a16="http://schemas.microsoft.com/office/drawing/2014/main" id="{405F3C1D-889A-36D7-EB19-A397137195D2}"/>
              </a:ext>
            </a:extLst>
          </p:cNvPr>
          <p:cNvSpPr txBox="1">
            <a:spLocks/>
          </p:cNvSpPr>
          <p:nvPr/>
        </p:nvSpPr>
        <p:spPr>
          <a:xfrm>
            <a:off x="410552" y="2028616"/>
            <a:ext cx="5934830" cy="390592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>
              <a:buFont typeface="Arial" panose="020B0604020202020204" pitchFamily="34" charset="0"/>
              <a:buNone/>
            </a:pPr>
            <a:r>
              <a:rPr lang="en-NL" sz="1800" b="1" kern="100" dirty="0">
                <a:latin typeface="Arial" panose="020B0604020202020204" pitchFamily="34" charset="0"/>
                <a:ea typeface="Aptos" panose="020B0004020202020204" pitchFamily="34" charset="0"/>
              </a:rPr>
              <a:t>DAY 1 (13:00-17:00, 4 hrs)</a:t>
            </a:r>
            <a:endParaRPr lang="en-NL" sz="1800" kern="100" dirty="0">
              <a:latin typeface="Arial" panose="020B0604020202020204" pitchFamily="34" charset="0"/>
              <a:ea typeface="Aptos" panose="020B0004020202020204" pitchFamily="34" charset="0"/>
            </a:endParaRPr>
          </a:p>
          <a:p>
            <a:pPr marL="0">
              <a:buFont typeface="Arial" panose="020B0604020202020204" pitchFamily="34" charset="0"/>
              <a:buNone/>
            </a:pPr>
            <a:r>
              <a:rPr lang="en-NL" sz="1800" kern="100" dirty="0">
                <a:highlight>
                  <a:srgbClr val="FF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-. Welcome day 1 + mini lecture</a:t>
            </a:r>
            <a:r>
              <a:rPr lang="en-NL" sz="1800" kern="100" dirty="0">
                <a:latin typeface="Arial" panose="020B0604020202020204" pitchFamily="34" charset="0"/>
                <a:ea typeface="Aptos" panose="020B0004020202020204" pitchFamily="34" charset="0"/>
              </a:rPr>
              <a:t> (30 min)</a:t>
            </a:r>
          </a:p>
          <a:p>
            <a:pPr marL="0">
              <a:buFont typeface="Arial" panose="020B0604020202020204" pitchFamily="34" charset="0"/>
              <a:buNone/>
            </a:pPr>
            <a:r>
              <a:rPr lang="en-NL" sz="1800" kern="100" dirty="0">
                <a:highlight>
                  <a:srgbClr val="FF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1. Read quality control</a:t>
            </a:r>
            <a:r>
              <a:rPr lang="en-NL" sz="1800" kern="100" dirty="0">
                <a:latin typeface="Arial" panose="020B0604020202020204" pitchFamily="34" charset="0"/>
                <a:ea typeface="Aptos" panose="020B0004020202020204" pitchFamily="34" charset="0"/>
              </a:rPr>
              <a:t> (30 min)</a:t>
            </a:r>
          </a:p>
          <a:p>
            <a:pPr marL="0">
              <a:buFont typeface="Arial" panose="020B0604020202020204" pitchFamily="34" charset="0"/>
              <a:buNone/>
            </a:pPr>
            <a:r>
              <a:rPr lang="en-NL" sz="1800" kern="100" dirty="0">
                <a:highlight>
                  <a:srgbClr val="FF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2. Read trimming</a:t>
            </a:r>
            <a:r>
              <a:rPr lang="en-NL" sz="1800" kern="100" dirty="0">
                <a:latin typeface="Arial" panose="020B0604020202020204" pitchFamily="34" charset="0"/>
                <a:ea typeface="Aptos" panose="020B0004020202020204" pitchFamily="34" charset="0"/>
              </a:rPr>
              <a:t> (30 min)</a:t>
            </a:r>
          </a:p>
          <a:p>
            <a:pPr marL="0">
              <a:buFont typeface="Arial" panose="020B0604020202020204" pitchFamily="34" charset="0"/>
              <a:buNone/>
            </a:pPr>
            <a:r>
              <a:rPr lang="en-NL" sz="1800" kern="100" dirty="0">
                <a:highlight>
                  <a:srgbClr val="FF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3. Inspecting .bam and .sam files</a:t>
            </a:r>
            <a:r>
              <a:rPr lang="en-NL" sz="1800" kern="100" dirty="0">
                <a:latin typeface="Arial" panose="020B0604020202020204" pitchFamily="34" charset="0"/>
                <a:ea typeface="Aptos" panose="020B0004020202020204" pitchFamily="34" charset="0"/>
              </a:rPr>
              <a:t> (30 min)</a:t>
            </a:r>
          </a:p>
          <a:p>
            <a:pPr marL="0">
              <a:buFont typeface="Arial" panose="020B0604020202020204" pitchFamily="34" charset="0"/>
              <a:buNone/>
            </a:pPr>
            <a:r>
              <a:rPr lang="en-NL" sz="1800" kern="100" dirty="0">
                <a:highlight>
                  <a:srgbClr val="FF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4. Counting reads</a:t>
            </a:r>
            <a:r>
              <a:rPr lang="en-NL" sz="1800" kern="100" dirty="0">
                <a:latin typeface="Arial" panose="020B0604020202020204" pitchFamily="34" charset="0"/>
                <a:ea typeface="Aptos" panose="020B0004020202020204" pitchFamily="34" charset="0"/>
              </a:rPr>
              <a:t> (30 min)</a:t>
            </a:r>
          </a:p>
          <a:p>
            <a:pPr marL="0">
              <a:buFont typeface="Arial" panose="020B0604020202020204" pitchFamily="34" charset="0"/>
              <a:buNone/>
            </a:pPr>
            <a:r>
              <a:rPr lang="en-NL" sz="1800" kern="100" dirty="0">
                <a:highlight>
                  <a:srgbClr val="FF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6. Practice more!</a:t>
            </a:r>
            <a:r>
              <a:rPr lang="en-NL" sz="1800" kern="100" dirty="0">
                <a:latin typeface="Arial" panose="020B0604020202020204" pitchFamily="34" charset="0"/>
                <a:ea typeface="Aptos" panose="020B0004020202020204" pitchFamily="34" charset="0"/>
              </a:rPr>
              <a:t> (30 min)</a:t>
            </a:r>
          </a:p>
          <a:p>
            <a:pPr marL="0">
              <a:buFont typeface="Arial" panose="020B0604020202020204" pitchFamily="34" charset="0"/>
              <a:buNone/>
            </a:pPr>
            <a:endParaRPr lang="en-NL" sz="1800" kern="100" dirty="0">
              <a:latin typeface="Arial" panose="020B0604020202020204" pitchFamily="34" charset="0"/>
              <a:ea typeface="Aptos" panose="020B0004020202020204" pitchFamily="34" charset="0"/>
            </a:endParaRPr>
          </a:p>
          <a:p>
            <a:pPr marL="0">
              <a:buFont typeface="Arial" panose="020B0604020202020204" pitchFamily="34" charset="0"/>
              <a:buNone/>
            </a:pPr>
            <a:r>
              <a:rPr lang="en-NL" sz="1800" kern="100" dirty="0">
                <a:latin typeface="Arial" panose="020B0604020202020204" pitchFamily="34" charset="0"/>
                <a:ea typeface="Aptos" panose="020B0004020202020204" pitchFamily="34" charset="0"/>
              </a:rPr>
              <a:t>Total: 3 hours (room for breaks, practicing or delays </a:t>
            </a:r>
            <a:r>
              <a:rPr lang="en-NL" sz="1800" kern="100" dirty="0">
                <a:latin typeface="Arial" panose="020B0604020202020204" pitchFamily="34" charset="0"/>
                <a:ea typeface="Aptos" panose="020B0004020202020204" pitchFamily="34" charset="0"/>
                <a:sym typeface="Wingdings" pitchFamily="2" charset="2"/>
              </a:rPr>
              <a:t>)</a:t>
            </a:r>
            <a:endParaRPr lang="en-NL" sz="1800" kern="100" dirty="0">
              <a:latin typeface="Arial" panose="020B0604020202020204" pitchFamily="34" charset="0"/>
              <a:ea typeface="Aptos" panose="020B00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NL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0B67DF4-7740-5910-1EE0-A64F4E47372E}"/>
              </a:ext>
            </a:extLst>
          </p:cNvPr>
          <p:cNvSpPr txBox="1"/>
          <p:nvPr/>
        </p:nvSpPr>
        <p:spPr>
          <a:xfrm>
            <a:off x="6345382" y="2028616"/>
            <a:ext cx="6096000" cy="2395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>
              <a:buNone/>
            </a:pPr>
            <a:r>
              <a:rPr lang="en-NL" sz="1800" b="1" kern="1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DAY 2 (13:00-17:00, 4 hrs)</a:t>
            </a:r>
            <a:endParaRPr lang="en-NL" sz="1800" kern="100" dirty="0">
              <a:effectLst/>
              <a:latin typeface="Arial" panose="020B0604020202020204" pitchFamily="34" charset="0"/>
              <a:ea typeface="Aptos" panose="020B0004020202020204" pitchFamily="34" charset="0"/>
            </a:endParaRPr>
          </a:p>
          <a:p>
            <a:pPr>
              <a:spcBef>
                <a:spcPts val="1000"/>
              </a:spcBef>
              <a:buNone/>
            </a:pPr>
            <a:r>
              <a:rPr lang="en-NL" sz="1800" kern="100" dirty="0">
                <a:effectLst/>
                <a:highlight>
                  <a:srgbClr val="00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Welcome day 2 </a:t>
            </a:r>
          </a:p>
          <a:p>
            <a:pPr>
              <a:spcBef>
                <a:spcPts val="1000"/>
              </a:spcBef>
              <a:buNone/>
            </a:pPr>
            <a:r>
              <a:rPr lang="en-NL" sz="1800" kern="100" dirty="0">
                <a:effectLst/>
                <a:highlight>
                  <a:srgbClr val="00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1. Downloading the data and setting up R</a:t>
            </a:r>
            <a:r>
              <a:rPr lang="en-NL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 (15 min) </a:t>
            </a:r>
          </a:p>
          <a:p>
            <a:pPr>
              <a:spcBef>
                <a:spcPts val="1000"/>
              </a:spcBef>
              <a:buNone/>
            </a:pPr>
            <a:r>
              <a:rPr lang="en-NL" sz="1800" kern="100" dirty="0">
                <a:effectLst/>
                <a:highlight>
                  <a:srgbClr val="00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7. Differential gene expression analysis</a:t>
            </a:r>
            <a:r>
              <a:rPr lang="en-NL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 (60 min)</a:t>
            </a:r>
          </a:p>
          <a:p>
            <a:pPr>
              <a:spcBef>
                <a:spcPts val="1000"/>
              </a:spcBef>
              <a:buNone/>
            </a:pPr>
            <a:r>
              <a:rPr lang="en-NL" sz="1800" kern="100" dirty="0">
                <a:effectLst/>
                <a:highlight>
                  <a:srgbClr val="00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8. Enrichment analysis</a:t>
            </a:r>
            <a:r>
              <a:rPr lang="en-NL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 (30 min)</a:t>
            </a:r>
            <a:endParaRPr lang="en-NL" sz="1800" kern="100" dirty="0">
              <a:effectLst/>
              <a:highlight>
                <a:srgbClr val="00FF00"/>
              </a:highlight>
              <a:latin typeface="Arial" panose="020B0604020202020204" pitchFamily="34" charset="0"/>
              <a:ea typeface="Aptos" panose="020B0004020202020204" pitchFamily="34" charset="0"/>
            </a:endParaRPr>
          </a:p>
          <a:p>
            <a:pPr>
              <a:spcBef>
                <a:spcPts val="1000"/>
              </a:spcBef>
              <a:buNone/>
            </a:pPr>
            <a:r>
              <a:rPr lang="en-NL" sz="1800" kern="100" dirty="0">
                <a:effectLst/>
                <a:highlight>
                  <a:srgbClr val="00FF00"/>
                </a:highlight>
                <a:latin typeface="Arial" panose="020B0604020202020204" pitchFamily="34" charset="0"/>
                <a:ea typeface="Aptos" panose="020B0004020202020204" pitchFamily="34" charset="0"/>
              </a:rPr>
              <a:t>9. Practice by yourself with a new data set</a:t>
            </a:r>
            <a:r>
              <a:rPr lang="en-NL" sz="1800" kern="100" dirty="0">
                <a:effectLst/>
                <a:latin typeface="Arial" panose="020B0604020202020204" pitchFamily="34" charset="0"/>
                <a:ea typeface="Aptos" panose="020B0004020202020204" pitchFamily="34" charset="0"/>
              </a:rPr>
              <a:t> (x min)</a:t>
            </a:r>
          </a:p>
        </p:txBody>
      </p:sp>
    </p:spTree>
    <p:extLst>
      <p:ext uri="{BB962C8B-B14F-4D97-AF65-F5344CB8AC3E}">
        <p14:creationId xmlns:p14="http://schemas.microsoft.com/office/powerpoint/2010/main" val="19170836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/>
          <p:cNvPicPr>
            <a:picLocks noChangeAspect="1"/>
          </p:cNvPicPr>
          <p:nvPr/>
        </p:nvPicPr>
        <p:blipFill rotWithShape="1">
          <a:blip r:embed="rId2"/>
          <a:srcRect l="79910" r="317"/>
          <a:stretch/>
        </p:blipFill>
        <p:spPr>
          <a:xfrm>
            <a:off x="37088" y="1445630"/>
            <a:ext cx="2498440" cy="5637195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V="1">
            <a:off x="2008682" y="2432921"/>
            <a:ext cx="796668" cy="70436"/>
          </a:xfrm>
          <a:prstGeom prst="straightConnector1">
            <a:avLst/>
          </a:prstGeom>
          <a:ln w="38100"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8559384" y="464697"/>
            <a:ext cx="3372786" cy="4077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3656222" y="0"/>
          <a:ext cx="17018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1701360" imgH="5117400" progId="Photoshop.Image.13">
                  <p:embed/>
                </p:oleObj>
              </mc:Choice>
              <mc:Fallback>
                <p:oleObj name="Image" r:id="rId3" imgW="1701360" imgH="5117400" progId="Photoshop.Image.1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6222" y="0"/>
                        <a:ext cx="1701800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4467647" y="1498766"/>
          <a:ext cx="444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444240" imgH="431640" progId="Photoshop.Image.13">
                  <p:embed/>
                </p:oleObj>
              </mc:Choice>
              <mc:Fallback>
                <p:oleObj name="Image" r:id="rId5" imgW="444240" imgH="431640" progId="Photoshop.Image.1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67647" y="1498766"/>
                        <a:ext cx="444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Freeform 26"/>
          <p:cNvSpPr/>
          <p:nvPr/>
        </p:nvSpPr>
        <p:spPr>
          <a:xfrm>
            <a:off x="4912147" y="2578649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  <a:ln>
            <a:solidFill>
              <a:srgbClr val="D66F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8" name="Isosceles Triangle 27"/>
          <p:cNvSpPr/>
          <p:nvPr/>
        </p:nvSpPr>
        <p:spPr>
          <a:xfrm rot="5400000">
            <a:off x="5446502" y="2547090"/>
            <a:ext cx="53135" cy="172302"/>
          </a:xfrm>
          <a:prstGeom prst="triangle">
            <a:avLst/>
          </a:prstGeom>
          <a:solidFill>
            <a:srgbClr val="D66F08"/>
          </a:solidFill>
          <a:ln>
            <a:solidFill>
              <a:srgbClr val="D66F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4904784" y="3013408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0" name="Isosceles Triangle 29"/>
          <p:cNvSpPr/>
          <p:nvPr/>
        </p:nvSpPr>
        <p:spPr>
          <a:xfrm rot="5400000">
            <a:off x="5432487" y="2978633"/>
            <a:ext cx="53135" cy="17230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/>
        </p:nvGraphicFramePr>
        <p:xfrm>
          <a:off x="4461297" y="1912668"/>
          <a:ext cx="4572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7" imgW="456840" imgH="444240" progId="Photoshop.Image.13">
                  <p:embed/>
                </p:oleObj>
              </mc:Choice>
              <mc:Fallback>
                <p:oleObj name="Image" r:id="rId7" imgW="456840" imgH="444240" progId="Photoshop.Image.1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61297" y="1912668"/>
                        <a:ext cx="4572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461205" y="2358996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9" imgW="444240" imgH="444240" progId="Photoshop.Image.13">
                  <p:embed/>
                </p:oleObj>
              </mc:Choice>
              <mc:Fallback>
                <p:oleObj name="Image" r:id="rId9" imgW="444240" imgH="44424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461205" y="2358996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Rectangle 31"/>
          <p:cNvSpPr/>
          <p:nvPr/>
        </p:nvSpPr>
        <p:spPr>
          <a:xfrm rot="20431081">
            <a:off x="4651226" y="2760971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4468025" y="2802548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1" imgW="444240" imgH="444240" progId="Photoshop.Image.13">
                  <p:embed/>
                </p:oleObj>
              </mc:Choice>
              <mc:Fallback>
                <p:oleObj name="Image" r:id="rId11" imgW="444240" imgH="444240" progId="Photoshop.Image.1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468025" y="2802548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Rectangle 32"/>
          <p:cNvSpPr/>
          <p:nvPr/>
        </p:nvSpPr>
        <p:spPr>
          <a:xfrm rot="20431081">
            <a:off x="4653498" y="3199980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69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2" grpId="0" animBg="1"/>
      <p:bldP spid="3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/>
          <p:cNvPicPr>
            <a:picLocks noChangeAspect="1"/>
          </p:cNvPicPr>
          <p:nvPr/>
        </p:nvPicPr>
        <p:blipFill rotWithShape="1">
          <a:blip r:embed="rId2"/>
          <a:srcRect l="79910" r="317"/>
          <a:stretch/>
        </p:blipFill>
        <p:spPr>
          <a:xfrm>
            <a:off x="37088" y="1445630"/>
            <a:ext cx="2498440" cy="5637195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V="1">
            <a:off x="2008682" y="2432921"/>
            <a:ext cx="796668" cy="70436"/>
          </a:xfrm>
          <a:prstGeom prst="straightConnector1">
            <a:avLst/>
          </a:prstGeom>
          <a:ln w="38100"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8559384" y="464697"/>
            <a:ext cx="3372786" cy="4077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3656222" y="0"/>
          <a:ext cx="17018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1701360" imgH="5117400" progId="Photoshop.Image.13">
                  <p:embed/>
                </p:oleObj>
              </mc:Choice>
              <mc:Fallback>
                <p:oleObj name="Image" r:id="rId3" imgW="1701360" imgH="5117400" progId="Photoshop.Image.1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56222" y="0"/>
                        <a:ext cx="1701800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4467647" y="1498766"/>
          <a:ext cx="444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444240" imgH="431640" progId="Photoshop.Image.13">
                  <p:embed/>
                </p:oleObj>
              </mc:Choice>
              <mc:Fallback>
                <p:oleObj name="Image" r:id="rId5" imgW="444240" imgH="431640" progId="Photoshop.Image.1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67647" y="1498766"/>
                        <a:ext cx="444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Freeform 22"/>
          <p:cNvSpPr/>
          <p:nvPr/>
        </p:nvSpPr>
        <p:spPr>
          <a:xfrm>
            <a:off x="4922287" y="3373195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  <a:ln>
            <a:solidFill>
              <a:srgbClr val="D25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4" name="Isosceles Triangle 23"/>
          <p:cNvSpPr/>
          <p:nvPr/>
        </p:nvSpPr>
        <p:spPr>
          <a:xfrm rot="5400000">
            <a:off x="5449990" y="3338420"/>
            <a:ext cx="53135" cy="172302"/>
          </a:xfrm>
          <a:prstGeom prst="triangle">
            <a:avLst/>
          </a:prstGeom>
          <a:solidFill>
            <a:srgbClr val="D25ED5"/>
          </a:solidFill>
          <a:ln>
            <a:solidFill>
              <a:srgbClr val="D25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4904784" y="3013408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0" name="Isosceles Triangle 29"/>
          <p:cNvSpPr/>
          <p:nvPr/>
        </p:nvSpPr>
        <p:spPr>
          <a:xfrm rot="5400000">
            <a:off x="5432487" y="2978633"/>
            <a:ext cx="53135" cy="17230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/>
        </p:nvGraphicFramePr>
        <p:xfrm>
          <a:off x="4461297" y="1912668"/>
          <a:ext cx="4572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7" imgW="456840" imgH="444240" progId="Photoshop.Image.13">
                  <p:embed/>
                </p:oleObj>
              </mc:Choice>
              <mc:Fallback>
                <p:oleObj name="Image" r:id="rId7" imgW="456840" imgH="444240" progId="Photoshop.Image.1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61297" y="1912668"/>
                        <a:ext cx="4572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461205" y="2358996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9" imgW="444240" imgH="444240" progId="Photoshop.Image.13">
                  <p:embed/>
                </p:oleObj>
              </mc:Choice>
              <mc:Fallback>
                <p:oleObj name="Image" r:id="rId9" imgW="444240" imgH="44424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461205" y="2358996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4468025" y="2802548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1" imgW="444240" imgH="444240" progId="Photoshop.Image.13">
                  <p:embed/>
                </p:oleObj>
              </mc:Choice>
              <mc:Fallback>
                <p:oleObj name="Image" r:id="rId11" imgW="444240" imgH="444240" progId="Photoshop.Image.1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468025" y="2802548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Rectangle 32"/>
          <p:cNvSpPr/>
          <p:nvPr/>
        </p:nvSpPr>
        <p:spPr>
          <a:xfrm rot="20431081">
            <a:off x="4653498" y="3199980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4474848" y="3218811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3" imgW="444240" imgH="444240" progId="Photoshop.Image.13">
                  <p:embed/>
                </p:oleObj>
              </mc:Choice>
              <mc:Fallback>
                <p:oleObj name="Image" r:id="rId13" imgW="444240" imgH="444240" progId="Photoshop.Image.1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474848" y="3218811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 rot="20431081">
            <a:off x="4655770" y="3598044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7640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9" grpId="0" animBg="1"/>
      <p:bldP spid="30" grpId="0" animBg="1"/>
      <p:bldP spid="33" grpId="0" animBg="1"/>
      <p:bldP spid="2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4"/>
          <p:cNvPicPr>
            <a:picLocks noChangeAspect="1"/>
          </p:cNvPicPr>
          <p:nvPr/>
        </p:nvPicPr>
        <p:blipFill rotWithShape="1">
          <a:blip r:embed="rId2"/>
          <a:srcRect l="79910" r="317"/>
          <a:stretch/>
        </p:blipFill>
        <p:spPr>
          <a:xfrm>
            <a:off x="37088" y="1445630"/>
            <a:ext cx="2498440" cy="5637195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>
          <a:xfrm flipV="1">
            <a:off x="2008682" y="2432921"/>
            <a:ext cx="796668" cy="70436"/>
          </a:xfrm>
          <a:prstGeom prst="straightConnector1">
            <a:avLst/>
          </a:prstGeom>
          <a:ln w="38100">
            <a:tailEnd type="arrow" w="sm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6593806" y="970029"/>
          <a:ext cx="5258984" cy="39268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3" imgW="5574600" imgH="3911040" progId="Photoshop.Image.13">
                  <p:embed/>
                </p:oleObj>
              </mc:Choice>
              <mc:Fallback>
                <p:oleObj name="Image" r:id="rId3" imgW="5574600" imgH="3911040" progId="Photoshop.Image.13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93806" y="970029"/>
                        <a:ext cx="5258984" cy="39268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3656222" y="0"/>
          <a:ext cx="1701800" cy="511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5" imgW="1701360" imgH="5117400" progId="Photoshop.Image.13">
                  <p:embed/>
                </p:oleObj>
              </mc:Choice>
              <mc:Fallback>
                <p:oleObj name="Image" r:id="rId5" imgW="1701360" imgH="5117400" progId="Photoshop.Image.13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56222" y="0"/>
                        <a:ext cx="1701800" cy="511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4467647" y="1498766"/>
          <a:ext cx="444500" cy="431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7" imgW="444240" imgH="431640" progId="Photoshop.Image.13">
                  <p:embed/>
                </p:oleObj>
              </mc:Choice>
              <mc:Fallback>
                <p:oleObj name="Image" r:id="rId7" imgW="444240" imgH="431640" progId="Photoshop.Image.13">
                  <p:embed/>
                  <p:pic>
                    <p:nvPicPr>
                      <p:cNvPr id="13" name="Object 12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67647" y="1498766"/>
                        <a:ext cx="444500" cy="431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Freeform 22"/>
          <p:cNvSpPr/>
          <p:nvPr/>
        </p:nvSpPr>
        <p:spPr>
          <a:xfrm>
            <a:off x="4922287" y="3373195"/>
            <a:ext cx="511791" cy="122947"/>
          </a:xfrm>
          <a:custGeom>
            <a:avLst/>
            <a:gdLst>
              <a:gd name="connsiteX0" fmla="*/ 0 w 511791"/>
              <a:gd name="connsiteY0" fmla="*/ 88792 h 122947"/>
              <a:gd name="connsiteX1" fmla="*/ 61415 w 511791"/>
              <a:gd name="connsiteY1" fmla="*/ 13729 h 122947"/>
              <a:gd name="connsiteX2" fmla="*/ 129653 w 511791"/>
              <a:gd name="connsiteY2" fmla="*/ 122911 h 122947"/>
              <a:gd name="connsiteX3" fmla="*/ 232012 w 511791"/>
              <a:gd name="connsiteY3" fmla="*/ 81 h 122947"/>
              <a:gd name="connsiteX4" fmla="*/ 307074 w 511791"/>
              <a:gd name="connsiteY4" fmla="*/ 102440 h 122947"/>
              <a:gd name="connsiteX5" fmla="*/ 375313 w 511791"/>
              <a:gd name="connsiteY5" fmla="*/ 6905 h 122947"/>
              <a:gd name="connsiteX6" fmla="*/ 423080 w 511791"/>
              <a:gd name="connsiteY6" fmla="*/ 47849 h 122947"/>
              <a:gd name="connsiteX7" fmla="*/ 511791 w 511791"/>
              <a:gd name="connsiteY7" fmla="*/ 54672 h 12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11791" h="122947">
                <a:moveTo>
                  <a:pt x="0" y="88792"/>
                </a:moveTo>
                <a:cubicBezTo>
                  <a:pt x="19903" y="48417"/>
                  <a:pt x="39806" y="8043"/>
                  <a:pt x="61415" y="13729"/>
                </a:cubicBezTo>
                <a:cubicBezTo>
                  <a:pt x="83024" y="19415"/>
                  <a:pt x="101220" y="125186"/>
                  <a:pt x="129653" y="122911"/>
                </a:cubicBezTo>
                <a:cubicBezTo>
                  <a:pt x="158086" y="120636"/>
                  <a:pt x="202442" y="3493"/>
                  <a:pt x="232012" y="81"/>
                </a:cubicBezTo>
                <a:cubicBezTo>
                  <a:pt x="261582" y="-3331"/>
                  <a:pt x="283191" y="101303"/>
                  <a:pt x="307074" y="102440"/>
                </a:cubicBezTo>
                <a:cubicBezTo>
                  <a:pt x="330957" y="103577"/>
                  <a:pt x="355979" y="16003"/>
                  <a:pt x="375313" y="6905"/>
                </a:cubicBezTo>
                <a:cubicBezTo>
                  <a:pt x="394647" y="-2193"/>
                  <a:pt x="400334" y="39888"/>
                  <a:pt x="423080" y="47849"/>
                </a:cubicBezTo>
                <a:cubicBezTo>
                  <a:pt x="445826" y="55810"/>
                  <a:pt x="478808" y="55241"/>
                  <a:pt x="511791" y="54672"/>
                </a:cubicBezTo>
              </a:path>
            </a:pathLst>
          </a:custGeom>
          <a:noFill/>
          <a:ln>
            <a:solidFill>
              <a:srgbClr val="D25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4" name="Isosceles Triangle 23"/>
          <p:cNvSpPr/>
          <p:nvPr/>
        </p:nvSpPr>
        <p:spPr>
          <a:xfrm rot="5400000">
            <a:off x="5449990" y="3338420"/>
            <a:ext cx="53135" cy="172302"/>
          </a:xfrm>
          <a:prstGeom prst="triangle">
            <a:avLst/>
          </a:prstGeom>
          <a:solidFill>
            <a:srgbClr val="D25ED5"/>
          </a:solidFill>
          <a:ln>
            <a:solidFill>
              <a:srgbClr val="D25E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/>
        </p:nvGraphicFramePr>
        <p:xfrm>
          <a:off x="4461297" y="1912668"/>
          <a:ext cx="4572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9" imgW="456840" imgH="444240" progId="Photoshop.Image.13">
                  <p:embed/>
                </p:oleObj>
              </mc:Choice>
              <mc:Fallback>
                <p:oleObj name="Image" r:id="rId9" imgW="456840" imgH="444240" progId="Photoshop.Image.13">
                  <p:embed/>
                  <p:pic>
                    <p:nvPicPr>
                      <p:cNvPr id="2" name="Object 1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461297" y="1912668"/>
                        <a:ext cx="4572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461205" y="2358996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1" imgW="444240" imgH="444240" progId="Photoshop.Image.13">
                  <p:embed/>
                </p:oleObj>
              </mc:Choice>
              <mc:Fallback>
                <p:oleObj name="Image" r:id="rId11" imgW="444240" imgH="444240" progId="Photoshop.Image.13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461205" y="2358996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4468025" y="2802548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3" imgW="444240" imgH="444240" progId="Photoshop.Image.13">
                  <p:embed/>
                </p:oleObj>
              </mc:Choice>
              <mc:Fallback>
                <p:oleObj name="Image" r:id="rId13" imgW="444240" imgH="444240" progId="Photoshop.Image.1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468025" y="2802548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4474848" y="3218811"/>
          <a:ext cx="444500" cy="44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5" imgW="444240" imgH="444240" progId="Photoshop.Image.13">
                  <p:embed/>
                </p:oleObj>
              </mc:Choice>
              <mc:Fallback>
                <p:oleObj name="Image" r:id="rId15" imgW="444240" imgH="444240" progId="Photoshop.Image.13">
                  <p:embed/>
                  <p:pic>
                    <p:nvPicPr>
                      <p:cNvPr id="9" name="Object 8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474848" y="3218811"/>
                        <a:ext cx="444500" cy="44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6" name="Rectangle 25"/>
          <p:cNvSpPr/>
          <p:nvPr/>
        </p:nvSpPr>
        <p:spPr>
          <a:xfrm rot="20431081">
            <a:off x="4655770" y="3598044"/>
            <a:ext cx="277888" cy="2183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4673219" y="3704645"/>
            <a:ext cx="20472" cy="5029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581189" y="5834322"/>
            <a:ext cx="46490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Typically a run consists of 50 to 150 cycles.</a:t>
            </a:r>
          </a:p>
          <a:p>
            <a:pPr algn="ctr"/>
            <a:r>
              <a:rPr lang="en-US" dirty="0">
                <a:solidFill>
                  <a:prstClr val="black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&gt; This determines read length</a:t>
            </a:r>
          </a:p>
        </p:txBody>
      </p:sp>
      <p:pic>
        <p:nvPicPr>
          <p:cNvPr id="11318" name="Picture 54" descr="Illumina Sequencing By Synthesis GIF | Gfycat"/>
          <p:cNvPicPr>
            <a:picLocks noChangeAspect="1" noChangeArrowheads="1" noCrop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2703" y="970681"/>
            <a:ext cx="8655216" cy="4864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705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6" grpId="0" animBg="1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icture 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294" y="134911"/>
            <a:ext cx="10935567" cy="4676931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339386" y="5141627"/>
            <a:ext cx="101677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+mj-lt"/>
              </a:rPr>
              <a:t>Every sequencing cycle for each spot a base is called and a quality value is given.</a:t>
            </a:r>
          </a:p>
          <a:p>
            <a:r>
              <a:rPr lang="en-US" sz="2400" dirty="0">
                <a:latin typeface="+mj-lt"/>
              </a:rPr>
              <a:t>(for Illumina, from 0 to 40)</a:t>
            </a:r>
          </a:p>
        </p:txBody>
      </p:sp>
      <p:sp>
        <p:nvSpPr>
          <p:cNvPr id="2" name="Rectangle 1"/>
          <p:cNvSpPr/>
          <p:nvPr/>
        </p:nvSpPr>
        <p:spPr>
          <a:xfrm>
            <a:off x="1971675" y="2019300"/>
            <a:ext cx="1181100" cy="1247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3143250" y="2019301"/>
            <a:ext cx="1181100" cy="12459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327381" y="2017508"/>
            <a:ext cx="1276350" cy="12459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88565" y="2055608"/>
            <a:ext cx="1276350" cy="12459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687849" y="2038630"/>
            <a:ext cx="1276350" cy="12459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896658" y="2055608"/>
            <a:ext cx="1276350" cy="12459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121531" y="2013093"/>
            <a:ext cx="1700645" cy="12459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367530" y="2017508"/>
            <a:ext cx="1276350" cy="12459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5423277" y="295275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635813" y="3980831"/>
            <a:ext cx="386973" cy="695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314429" y="3973868"/>
            <a:ext cx="386973" cy="695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638019" y="3980831"/>
            <a:ext cx="386973" cy="695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6961608" y="3997303"/>
            <a:ext cx="386973" cy="695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268874" y="3988946"/>
            <a:ext cx="386973" cy="695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7608787" y="4019393"/>
            <a:ext cx="386973" cy="695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7954674" y="4019394"/>
            <a:ext cx="386973" cy="695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5990838" y="3980831"/>
            <a:ext cx="386973" cy="695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8343465" y="4019393"/>
            <a:ext cx="657660" cy="6953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8148159" y="295274"/>
            <a:ext cx="852965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6159808" y="333346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462154" y="342842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6758967" y="361834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7128339" y="334744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6185277" y="1057275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7481974" y="353345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490077" y="1362075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7827861" y="295723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5796648" y="264703"/>
            <a:ext cx="386973" cy="7334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11596250" y="2095501"/>
            <a:ext cx="341749" cy="124597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05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3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9" grpId="0" animBg="1"/>
      <p:bldP spid="33" grpId="0" animBg="1"/>
      <p:bldP spid="3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79867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diagram&#10;&#10;AI-generated content may be incorrect.">
            <a:extLst>
              <a:ext uri="{FF2B5EF4-FFF2-40B4-BE49-F238E27FC236}">
                <a16:creationId xmlns:a16="http://schemas.microsoft.com/office/drawing/2014/main" id="{5A7D5239-49B3-F030-7E03-7902802C9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49" y="720687"/>
            <a:ext cx="11036301" cy="5416625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A64EEFD-FFE1-2A19-E81D-B026E60F3C7A}"/>
              </a:ext>
            </a:extLst>
          </p:cNvPr>
          <p:cNvSpPr txBox="1">
            <a:spLocks/>
          </p:cNvSpPr>
          <p:nvPr/>
        </p:nvSpPr>
        <p:spPr>
          <a:xfrm>
            <a:off x="2956858" y="6178624"/>
            <a:ext cx="2796242" cy="5682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Day 1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C05A2C4-6883-519E-25DA-E8FAD701ED0E}"/>
              </a:ext>
            </a:extLst>
          </p:cNvPr>
          <p:cNvSpPr txBox="1">
            <a:spLocks/>
          </p:cNvSpPr>
          <p:nvPr/>
        </p:nvSpPr>
        <p:spPr>
          <a:xfrm>
            <a:off x="8671858" y="6178624"/>
            <a:ext cx="2796242" cy="56828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Day 2</a:t>
            </a:r>
          </a:p>
        </p:txBody>
      </p:sp>
    </p:spTree>
    <p:extLst>
      <p:ext uri="{BB962C8B-B14F-4D97-AF65-F5344CB8AC3E}">
        <p14:creationId xmlns:p14="http://schemas.microsoft.com/office/powerpoint/2010/main" val="11012638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A96E5-8751-775A-0094-59E12794325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Workshop </a:t>
            </a:r>
            <a:r>
              <a:rPr lang="nl-NL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logistics</a:t>
            </a:r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6C1CE0-9E86-8C82-C2B7-70AA8FF6FDDB}"/>
              </a:ext>
            </a:extLst>
          </p:cNvPr>
          <p:cNvSpPr txBox="1">
            <a:spLocks/>
          </p:cNvSpPr>
          <p:nvPr/>
        </p:nvSpPr>
        <p:spPr>
          <a:xfrm>
            <a:off x="340658" y="1825625"/>
            <a:ext cx="5110074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ink to Google colab</a:t>
            </a:r>
          </a:p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Link to hackMD?</a:t>
            </a:r>
          </a:p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Link to materials</a:t>
            </a:r>
          </a:p>
        </p:txBody>
      </p:sp>
    </p:spTree>
    <p:extLst>
      <p:ext uri="{BB962C8B-B14F-4D97-AF65-F5344CB8AC3E}">
        <p14:creationId xmlns:p14="http://schemas.microsoft.com/office/powerpoint/2010/main" val="2473186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8AFC6D-1E95-4F15-F18F-0F039F63B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238" y="2059947"/>
            <a:ext cx="3728628" cy="2882129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7096B49-D2BC-5C25-F777-DBAEE6A43D38}"/>
              </a:ext>
            </a:extLst>
          </p:cNvPr>
          <p:cNvSpPr txBox="1">
            <a:spLocks/>
          </p:cNvSpPr>
          <p:nvPr/>
        </p:nvSpPr>
        <p:spPr>
          <a:xfrm>
            <a:off x="400484" y="1325563"/>
            <a:ext cx="4898636" cy="36165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NL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Carpentries:</a:t>
            </a:r>
          </a:p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https://</a:t>
            </a:r>
            <a:r>
              <a:rPr lang="en-GB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carpentries.org</a:t>
            </a:r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/</a:t>
            </a:r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Evidence based teaching practices</a:t>
            </a:r>
          </a:p>
          <a:p>
            <a:r>
              <a:rPr lang="en-NL" dirty="0">
                <a:solidFill>
                  <a:schemeClr val="accent2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Live coding, </a:t>
            </a:r>
            <a:r>
              <a:rPr lang="en-NL" b="1" dirty="0">
                <a:solidFill>
                  <a:schemeClr val="accent2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type along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457200" lvl="1" indent="0">
              <a:buNone/>
            </a:pPr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6926A02-03BC-40D7-940A-51F63ACCED3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8274" b="27120"/>
          <a:stretch/>
        </p:blipFill>
        <p:spPr>
          <a:xfrm>
            <a:off x="309468" y="4942076"/>
            <a:ext cx="5670467" cy="132652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581A85-BF36-2AB3-73BF-F642D681AFEA}"/>
              </a:ext>
            </a:extLst>
          </p:cNvPr>
          <p:cNvSpPr txBox="1"/>
          <p:nvPr/>
        </p:nvSpPr>
        <p:spPr>
          <a:xfrm>
            <a:off x="9074240" y="1809149"/>
            <a:ext cx="159376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NL" sz="2000" dirty="0"/>
              <a:t>“Please go faster”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CECD5D-322C-B2A1-82D8-4BB7CEC8BF1F}"/>
              </a:ext>
            </a:extLst>
          </p:cNvPr>
          <p:cNvSpPr txBox="1"/>
          <p:nvPr/>
        </p:nvSpPr>
        <p:spPr>
          <a:xfrm>
            <a:off x="7248553" y="1809149"/>
            <a:ext cx="227795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NL" sz="2000" dirty="0"/>
              <a:t>“What’s happening?!”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9B7B81C-AB43-34C7-CFD9-28F3164C637B}"/>
              </a:ext>
            </a:extLst>
          </p:cNvPr>
          <p:cNvSpPr txBox="1"/>
          <p:nvPr/>
        </p:nvSpPr>
        <p:spPr>
          <a:xfrm>
            <a:off x="9353176" y="2608714"/>
            <a:ext cx="99844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6000" dirty="0"/>
              <a:t>🙄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9DEA50-6D05-556F-2741-BAF94B18007B}"/>
              </a:ext>
            </a:extLst>
          </p:cNvPr>
          <p:cNvSpPr txBox="1"/>
          <p:nvPr/>
        </p:nvSpPr>
        <p:spPr>
          <a:xfrm>
            <a:off x="7870637" y="2625541"/>
            <a:ext cx="181158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NL" sz="6000" dirty="0"/>
              <a:t>🤯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515152D9-A977-58BE-4145-55DDF8CDC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468" y="-10464"/>
            <a:ext cx="10515600" cy="1325563"/>
          </a:xfrm>
        </p:spPr>
        <p:txBody>
          <a:bodyPr/>
          <a:lstStyle/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Workshop style: “Carpentries”</a:t>
            </a:r>
          </a:p>
        </p:txBody>
      </p:sp>
    </p:spTree>
    <p:extLst>
      <p:ext uri="{BB962C8B-B14F-4D97-AF65-F5344CB8AC3E}">
        <p14:creationId xmlns:p14="http://schemas.microsoft.com/office/powerpoint/2010/main" val="200635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2A3E726-6391-692E-1E66-892E5127F1FC}"/>
              </a:ext>
            </a:extLst>
          </p:cNvPr>
          <p:cNvSpPr txBox="1">
            <a:spLocks/>
          </p:cNvSpPr>
          <p:nvPr/>
        </p:nvSpPr>
        <p:spPr>
          <a:xfrm>
            <a:off x="530124" y="1325563"/>
            <a:ext cx="4997839" cy="53983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Carpentries Code of conduct</a:t>
            </a:r>
          </a:p>
          <a:p>
            <a:pPr lvl="1"/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Growth mindset</a:t>
            </a:r>
          </a:p>
          <a:p>
            <a:pPr lvl="1"/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Be respectful</a:t>
            </a:r>
          </a:p>
          <a:p>
            <a:pPr lvl="1"/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Here to learn</a:t>
            </a:r>
          </a:p>
          <a:p>
            <a:pPr lvl="1"/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Mistakes are to learn from</a:t>
            </a:r>
          </a:p>
          <a:p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Stickies</a:t>
            </a:r>
          </a:p>
          <a:p>
            <a:pPr lvl="1"/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Blue = done</a:t>
            </a:r>
          </a:p>
          <a:p>
            <a:pPr lvl="1"/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Yellow = help needed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0" indent="0">
              <a:buNone/>
            </a:pPr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5" name="Picture 2" descr="Image of action figures in a workshop with Instructor, Co-Instructor, Helper, and Sticky Notes labeled">
            <a:extLst>
              <a:ext uri="{FF2B5EF4-FFF2-40B4-BE49-F238E27FC236}">
                <a16:creationId xmlns:a16="http://schemas.microsoft.com/office/drawing/2014/main" id="{B1BCAAC5-E1C2-F899-ABE3-98F86C63D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882" y="1325563"/>
            <a:ext cx="5881648" cy="4812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2">
            <a:extLst>
              <a:ext uri="{FF2B5EF4-FFF2-40B4-BE49-F238E27FC236}">
                <a16:creationId xmlns:a16="http://schemas.microsoft.com/office/drawing/2014/main" id="{A9CC3CAC-ECAF-0941-606A-8F6A805D06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20" y="0"/>
            <a:ext cx="10515600" cy="1325563"/>
          </a:xfrm>
        </p:spPr>
        <p:txBody>
          <a:bodyPr/>
          <a:lstStyle/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Workshop style: “Carpentries”</a:t>
            </a:r>
          </a:p>
        </p:txBody>
      </p:sp>
    </p:spTree>
    <p:extLst>
      <p:ext uri="{BB962C8B-B14F-4D97-AF65-F5344CB8AC3E}">
        <p14:creationId xmlns:p14="http://schemas.microsoft.com/office/powerpoint/2010/main" val="3727594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ADDE6-E7AA-D224-20C9-A80FA368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Refresher 1: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hypothesis testing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CCDCEBB-D635-1DA8-013D-140F5ADB0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242" y="1913548"/>
            <a:ext cx="8856095" cy="4351338"/>
          </a:xfrm>
        </p:spPr>
        <p:txBody>
          <a:bodyPr/>
          <a:lstStyle/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 an RNA-seq experiment, you will measure the expression of 1000s of genes</a:t>
            </a:r>
          </a:p>
          <a:p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Essentially, we try to answer the question ”</a:t>
            </a:r>
            <a:r>
              <a:rPr lang="en-NL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Is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NL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Gene x differentially expressed and higher in treatment y than treatment z?” 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many times</a:t>
            </a:r>
          </a:p>
        </p:txBody>
      </p:sp>
    </p:spTree>
    <p:extLst>
      <p:ext uri="{BB962C8B-B14F-4D97-AF65-F5344CB8AC3E}">
        <p14:creationId xmlns:p14="http://schemas.microsoft.com/office/powerpoint/2010/main" val="2313538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0E7D06-B60F-58D4-8FD6-2E766EAA8C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ACB23F-B3CA-2BF6-C3A1-4D0AF93482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5017"/>
          <a:stretch>
            <a:fillRect/>
          </a:stretch>
        </p:blipFill>
        <p:spPr>
          <a:xfrm>
            <a:off x="1319182" y="1516743"/>
            <a:ext cx="4078458" cy="435133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1B18A3E-099E-79D8-5F16-694A690E311E}"/>
              </a:ext>
            </a:extLst>
          </p:cNvPr>
          <p:cNvCxnSpPr>
            <a:cxnSpLocks/>
          </p:cNvCxnSpPr>
          <p:nvPr/>
        </p:nvCxnSpPr>
        <p:spPr>
          <a:xfrm flipH="1">
            <a:off x="5208814" y="2140178"/>
            <a:ext cx="141514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0A0832BD-DDB3-CF20-908D-148D6E9CD241}"/>
              </a:ext>
            </a:extLst>
          </p:cNvPr>
          <p:cNvSpPr txBox="1">
            <a:spLocks/>
          </p:cNvSpPr>
          <p:nvPr/>
        </p:nvSpPr>
        <p:spPr>
          <a:xfrm>
            <a:off x="6819900" y="1690687"/>
            <a:ext cx="5110074" cy="15678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Median: measure of </a:t>
            </a:r>
            <a:r>
              <a:rPr lang="en-NL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central tendency</a:t>
            </a:r>
          </a:p>
          <a:p>
            <a:pPr marL="0" indent="0">
              <a:buNone/>
            </a:pPr>
            <a:r>
              <a:rPr lang="en-NL" dirty="0">
                <a:solidFill>
                  <a:schemeClr val="bg1">
                    <a:lumMod val="6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Alternative: ?</a:t>
            </a:r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B6998445-ECB9-2EC2-1CAB-3E27ED46718F}"/>
              </a:ext>
            </a:extLst>
          </p:cNvPr>
          <p:cNvSpPr/>
          <p:nvPr/>
        </p:nvSpPr>
        <p:spPr>
          <a:xfrm>
            <a:off x="3630386" y="3555320"/>
            <a:ext cx="174171" cy="555172"/>
          </a:xfrm>
          <a:prstGeom prst="rightBrac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NL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0D005322-9CB5-93CA-29EB-10D3A1FA76C0}"/>
              </a:ext>
            </a:extLst>
          </p:cNvPr>
          <p:cNvSpPr txBox="1">
            <a:spLocks/>
          </p:cNvSpPr>
          <p:nvPr/>
        </p:nvSpPr>
        <p:spPr>
          <a:xfrm>
            <a:off x="3868616" y="3599464"/>
            <a:ext cx="5110074" cy="14779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Quantiles: measure of </a:t>
            </a:r>
            <a:r>
              <a:rPr lang="en-NL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spread</a:t>
            </a:r>
          </a:p>
          <a:p>
            <a:pPr marL="0" indent="0">
              <a:buNone/>
            </a:pPr>
            <a:r>
              <a:rPr lang="en-NL" dirty="0">
                <a:solidFill>
                  <a:schemeClr val="bg1">
                    <a:lumMod val="6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Alternative: 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B092916-95F8-9F72-F5C2-5E0CAE7CC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1928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509F82-75E6-4726-FA5E-A788E93CF0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163ECD4-EC0D-85FB-6773-40BC0BD629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5017"/>
          <a:stretch>
            <a:fillRect/>
          </a:stretch>
        </p:blipFill>
        <p:spPr>
          <a:xfrm>
            <a:off x="1319182" y="1516743"/>
            <a:ext cx="4078458" cy="4351338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782E8522-969C-D62E-00EF-C5560E0F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89655170-2675-2FE6-90EE-826217C26A80}"/>
              </a:ext>
            </a:extLst>
          </p:cNvPr>
          <p:cNvSpPr txBox="1">
            <a:spLocks/>
          </p:cNvSpPr>
          <p:nvPr/>
        </p:nvSpPr>
        <p:spPr>
          <a:xfrm>
            <a:off x="6096000" y="758825"/>
            <a:ext cx="573878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Is this difference </a:t>
            </a:r>
            <a:r>
              <a:rPr lang="en-NL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significant?</a:t>
            </a:r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-test</a:t>
            </a:r>
          </a:p>
          <a:p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</a:t>
            </a:r>
            <a:r>
              <a:rPr lang="en-NL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power 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of a statistical test depends on:</a:t>
            </a:r>
          </a:p>
          <a:p>
            <a:pPr lvl="1"/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</a:t>
            </a:r>
            <a:r>
              <a:rPr lang="en-NL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spread</a:t>
            </a:r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in the data</a:t>
            </a:r>
          </a:p>
          <a:p>
            <a:pPr lvl="1"/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</a:t>
            </a:r>
            <a:r>
              <a:rPr lang="en-NL" i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effect size</a:t>
            </a:r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1"/>
            <a:r>
              <a:rPr lang="en-NL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The number of replicates</a:t>
            </a:r>
          </a:p>
          <a:p>
            <a:pPr lvl="1"/>
            <a:endParaRPr lang="en-NL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0714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0FBA076-2A47-4536-9836-6D1AF85C8789}"/>
              </a:ext>
            </a:extLst>
          </p:cNvPr>
          <p:cNvSpPr txBox="1"/>
          <p:nvPr/>
        </p:nvSpPr>
        <p:spPr>
          <a:xfrm>
            <a:off x="492551" y="362088"/>
            <a:ext cx="60944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sz="3600" b="0" i="0" dirty="0">
                <a:solidFill>
                  <a:srgbClr val="333333"/>
                </a:solidFill>
                <a:effectLst/>
                <a:latin typeface="Helvetica Neue"/>
              </a:rPr>
              <a:t>Type I and type II errors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62B1A6-08FB-4F3C-9903-CA05009860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524"/>
          <a:stretch/>
        </p:blipFill>
        <p:spPr>
          <a:xfrm>
            <a:off x="655162" y="1103985"/>
            <a:ext cx="6687747" cy="55029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D903D0-0014-4BD7-AE82-560A376FAF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670"/>
          <a:stretch/>
        </p:blipFill>
        <p:spPr>
          <a:xfrm>
            <a:off x="7342909" y="1103985"/>
            <a:ext cx="4278530" cy="550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27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FDA695E-3B2C-AAE4-5D20-81941CDD7427}"/>
              </a:ext>
            </a:extLst>
          </p:cNvPr>
          <p:cNvSpPr txBox="1"/>
          <p:nvPr/>
        </p:nvSpPr>
        <p:spPr>
          <a:xfrm>
            <a:off x="1833775" y="577988"/>
            <a:ext cx="85244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600" b="0" i="0" dirty="0">
                <a:solidFill>
                  <a:srgbClr val="333333"/>
                </a:solidFill>
                <a:effectLst/>
                <a:latin typeface="Helvetica Neue"/>
              </a:rPr>
              <a:t>Power analysis for RNA-</a:t>
            </a:r>
            <a:r>
              <a:rPr lang="en-GB" sz="3600" b="0" i="0" dirty="0" err="1">
                <a:solidFill>
                  <a:srgbClr val="333333"/>
                </a:solidFill>
                <a:effectLst/>
                <a:latin typeface="Helvetica Neue"/>
              </a:rPr>
              <a:t>seq</a:t>
            </a:r>
            <a:endParaRPr lang="en-GB" sz="36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44CD68-500E-51A5-1E06-A3578994074B}"/>
              </a:ext>
            </a:extLst>
          </p:cNvPr>
          <p:cNvSpPr txBox="1"/>
          <p:nvPr/>
        </p:nvSpPr>
        <p:spPr>
          <a:xfrm>
            <a:off x="1469336" y="2828835"/>
            <a:ext cx="92533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3600" dirty="0">
                <a:solidFill>
                  <a:srgbClr val="333333"/>
                </a:solidFill>
                <a:latin typeface="Helvetica Neue"/>
              </a:rPr>
              <a:t>https://</a:t>
            </a:r>
            <a:r>
              <a:rPr lang="en-GB" sz="3600" dirty="0" err="1">
                <a:solidFill>
                  <a:srgbClr val="333333"/>
                </a:solidFill>
                <a:latin typeface="Helvetica Neue"/>
              </a:rPr>
              <a:t>rnaseq-power.serve.scilifelab.se</a:t>
            </a:r>
            <a:r>
              <a:rPr lang="en-GB" sz="3600" dirty="0">
                <a:solidFill>
                  <a:srgbClr val="333333"/>
                </a:solidFill>
                <a:latin typeface="Helvetica Neue"/>
              </a:rPr>
              <a:t>/app/</a:t>
            </a:r>
            <a:r>
              <a:rPr lang="en-GB" sz="3600" dirty="0" err="1">
                <a:solidFill>
                  <a:srgbClr val="333333"/>
                </a:solidFill>
                <a:latin typeface="Helvetica Neue"/>
              </a:rPr>
              <a:t>rnaseq</a:t>
            </a:r>
            <a:r>
              <a:rPr lang="en-GB" sz="3600" dirty="0">
                <a:solidFill>
                  <a:srgbClr val="333333"/>
                </a:solidFill>
                <a:latin typeface="Helvetica Neue"/>
              </a:rPr>
              <a:t>-power</a:t>
            </a:r>
            <a:endParaRPr lang="en-GB" sz="3600" b="0" i="0" dirty="0">
              <a:solidFill>
                <a:srgbClr val="333333"/>
              </a:solidFill>
              <a:effectLst/>
              <a:latin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979594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469</Words>
  <Application>Microsoft Macintosh PowerPoint</Application>
  <PresentationFormat>Widescreen</PresentationFormat>
  <Paragraphs>83</Paragraphs>
  <Slides>26</Slides>
  <Notes>1</Notes>
  <HiddenSlides>1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Aptos</vt:lpstr>
      <vt:lpstr>Aptos Display</vt:lpstr>
      <vt:lpstr>Arial</vt:lpstr>
      <vt:lpstr>Helvetica Neue</vt:lpstr>
      <vt:lpstr>Office Theme</vt:lpstr>
      <vt:lpstr>Image</vt:lpstr>
      <vt:lpstr>Introduction to RNA-seq</vt:lpstr>
      <vt:lpstr>Workshop schedule</vt:lpstr>
      <vt:lpstr>Workshop style: “Carpentries”</vt:lpstr>
      <vt:lpstr>Workshop style: “Carpentries”</vt:lpstr>
      <vt:lpstr>Refresher 1: hypothesis testing</vt:lpstr>
      <vt:lpstr>PowerPoint Presentation</vt:lpstr>
      <vt:lpstr>PowerPoint Presentation</vt:lpstr>
      <vt:lpstr>PowerPoint Presentation</vt:lpstr>
      <vt:lpstr>PowerPoint Presentation</vt:lpstr>
      <vt:lpstr>Refresher 2: Experimental design</vt:lpstr>
      <vt:lpstr>Design 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Misha Paauw</dc:creator>
  <cp:lastModifiedBy>Misha Paauw</cp:lastModifiedBy>
  <cp:revision>7</cp:revision>
  <dcterms:created xsi:type="dcterms:W3CDTF">2026-02-16T11:10:03Z</dcterms:created>
  <dcterms:modified xsi:type="dcterms:W3CDTF">2026-02-17T13:53:59Z</dcterms:modified>
</cp:coreProperties>
</file>

<file path=docProps/thumbnail.jpeg>
</file>